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A3039-6B14-4CEC-B1FC-67E15F7CC562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18885-7BF6-4887-AC0B-35ECA2CA6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18885-7BF6-4887-AC0B-35ECA2CA66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7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ackboard.umbc.edu/ultra/courses/_70015_1/cl/outline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datascienceglossary.org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12" Type="http://schemas.openxmlformats.org/officeDocument/2006/relationships/hyperlink" Target="http://www.datacamp.com/community/tutorials/data-science-industry-infographic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ev2ops.org/2010/02/what-is-devops/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ddit.com/r/datascience/" TargetMode="External"/><Relationship Id="rId5" Type="http://schemas.openxmlformats.org/officeDocument/2006/relationships/hyperlink" Target="http://www.kdnuggets.com/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rtchworks.com/category/salary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www.meetup.com/Statistical-Seminars-DC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eetup.com/DataWorks/" TargetMode="External"/><Relationship Id="rId5" Type="http://schemas.openxmlformats.org/officeDocument/2006/relationships/hyperlink" Target="http://www.meetup.com/topics/data-science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99" cy="337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6005" y="1331467"/>
            <a:ext cx="5949321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 algn="ctr">
              <a:lnSpc>
                <a:spcPts val="4200"/>
              </a:lnSpc>
            </a:pP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DATA 601  | </a:t>
            </a:r>
            <a:r>
              <a:rPr lang="en-US"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Fall</a:t>
            </a:r>
            <a:r>
              <a:rPr sz="4000" spc="-25" dirty="0" smtClean="0">
                <a:solidFill>
                  <a:srgbClr val="FEFFFE"/>
                </a:solidFill>
                <a:latin typeface="Calibri"/>
                <a:cs typeface="Calibri"/>
              </a:rPr>
              <a:t> 2022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963" y="1941067"/>
            <a:ext cx="1643156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spc="-7" dirty="0" smtClean="0">
                <a:solidFill>
                  <a:srgbClr val="FEFFFE"/>
                </a:solidFill>
                <a:latin typeface="Calibri"/>
                <a:cs typeface="Calibri"/>
              </a:rPr>
              <a:t>Lecture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1485" y="1941067"/>
            <a:ext cx="751930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dirty="0" smtClean="0">
                <a:solidFill>
                  <a:srgbClr val="FEFFFE"/>
                </a:solidFill>
                <a:latin typeface="Calibri"/>
                <a:cs typeface="Calibri"/>
              </a:rPr>
              <a:t>01: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6582" y="1941067"/>
            <a:ext cx="2668621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spc="-7" dirty="0" smtClean="0">
                <a:solidFill>
                  <a:srgbClr val="FEFFFE"/>
                </a:solidFill>
                <a:latin typeface="Calibri"/>
                <a:cs typeface="Calibri"/>
              </a:rPr>
              <a:t>Introduction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55010" y="3701943"/>
            <a:ext cx="3305882" cy="431799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12700">
              <a:lnSpc>
                <a:spcPts val="3395"/>
              </a:lnSpc>
            </a:pPr>
            <a:r>
              <a:rPr lang="en-US" sz="3200" spc="-1" dirty="0" smtClean="0">
                <a:latin typeface="Calibri"/>
                <a:cs typeface="Calibri"/>
              </a:rPr>
              <a:t>Samantha Corbin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193035" y="4232279"/>
            <a:ext cx="7335713" cy="85013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lang="en-US" sz="2400" b="1" spc="-15" dirty="0" smtClean="0">
                <a:latin typeface="Calibri"/>
                <a:cs typeface="Calibri"/>
              </a:rPr>
              <a:t>Blackboard: </a:t>
            </a:r>
            <a:r>
              <a:rPr lang="en-US" sz="2400" dirty="0">
                <a:hlinkClick r:id="rId5"/>
              </a:rPr>
              <a:t>Content (umbc.edu)</a:t>
            </a:r>
            <a:endParaRPr lang="en-US" sz="2400" b="1" spc="-15" dirty="0">
              <a:latin typeface="Calibri"/>
              <a:cs typeface="Calibri"/>
            </a:endParaRPr>
          </a:p>
          <a:p>
            <a:pPr marL="12700" marR="45720">
              <a:lnSpc>
                <a:spcPts val="2570"/>
              </a:lnSpc>
            </a:pPr>
            <a:r>
              <a:rPr sz="2400" b="1" spc="-5" dirty="0" smtClean="0">
                <a:latin typeface="Calibri"/>
                <a:cs typeface="Calibri"/>
              </a:rPr>
              <a:t>Tutor</a:t>
            </a:r>
            <a:r>
              <a:rPr lang="en-US" sz="2400" spc="-5" dirty="0" smtClean="0">
                <a:latin typeface="Calibri"/>
                <a:cs typeface="Calibri"/>
              </a:rPr>
              <a:t>: </a:t>
            </a:r>
            <a:r>
              <a:rPr lang="en-US" sz="2400" dirty="0"/>
              <a:t>Sri </a:t>
            </a:r>
            <a:r>
              <a:rPr lang="en-US" sz="2400" dirty="0" err="1"/>
              <a:t>Bhanu</a:t>
            </a:r>
            <a:r>
              <a:rPr lang="en-US" sz="2400" dirty="0"/>
              <a:t> </a:t>
            </a:r>
            <a:r>
              <a:rPr lang="en-US" sz="2400" dirty="0" err="1" smtClean="0"/>
              <a:t>Gundu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574109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1" dirty="0" smtClean="0">
                <a:solidFill>
                  <a:srgbClr val="FEB513"/>
                </a:solidFill>
                <a:latin typeface="Calibri"/>
                <a:cs typeface="Calibri"/>
              </a:rPr>
              <a:t>Interest on Data Science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296139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https://trends.google.com/trends/explore?date=all&amp;geo=US&amp;q=%2Fm%2F0jt3_q3</a:t>
            </a:r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1" y="664507"/>
            <a:ext cx="4925207" cy="44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2491" y="72643"/>
            <a:ext cx="712863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DS is an active field with lots of jargon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080" y="795019"/>
            <a:ext cx="6551831" cy="330199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There will always be something you haven't heard 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2683" y="795019"/>
            <a:ext cx="960234" cy="330199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2" dirty="0" smtClean="0">
                <a:latin typeface="Calibri"/>
                <a:cs typeface="Calibri"/>
              </a:rPr>
              <a:t>before.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125219"/>
            <a:ext cx="7868920" cy="3329556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355600" marR="20723" indent="-342900">
              <a:lnSpc>
                <a:spcPts val="2570"/>
              </a:lnSpc>
              <a:buFont typeface="Arial" panose="020B0604020202020204" pitchFamily="34" charset="0"/>
              <a:buChar char="•"/>
            </a:pPr>
            <a:r>
              <a:rPr sz="2000" spc="-7" dirty="0" smtClean="0">
                <a:latin typeface="Calibri"/>
                <a:cs typeface="Calibri"/>
              </a:rPr>
              <a:t>Know enough to be conversant with peers</a:t>
            </a:r>
            <a:endParaRPr sz="2000" dirty="0">
              <a:latin typeface="Calibri"/>
              <a:cs typeface="Calibri"/>
            </a:endParaRPr>
          </a:p>
          <a:p>
            <a:pPr marL="355600" marR="45720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sz="2000" spc="-2" dirty="0" smtClean="0">
                <a:latin typeface="Calibri"/>
                <a:cs typeface="Calibri"/>
              </a:rPr>
              <a:t>Be curious about new topics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latin typeface="Calibri"/>
                <a:cs typeface="Calibri"/>
              </a:rPr>
              <a:t>Research concepts and labels before using</a:t>
            </a:r>
            <a:r>
              <a:rPr lang="en-US" sz="2000" spc="-5" dirty="0" smtClean="0">
                <a:latin typeface="Calibri"/>
                <a:cs typeface="Calibri"/>
              </a:rPr>
              <a:t> them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There is a large community of data scientist who love to share their work and support new and upcoming data scientists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As with any technology field, things are always changing and it is impossible to know everything. 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When in doubt or don’t the understand the code, Google it</a:t>
            </a:r>
          </a:p>
          <a:p>
            <a:pPr marL="355600" indent="-342900">
              <a:lnSpc>
                <a:spcPct val="101725"/>
              </a:lnSpc>
              <a:spcBef>
                <a:spcPts val="475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Don’t re-invent the wheel, take advantage of free code through </a:t>
            </a:r>
            <a:r>
              <a:rPr lang="en-US" sz="2000" spc="-5" dirty="0" err="1" smtClean="0">
                <a:latin typeface="Calibri"/>
                <a:cs typeface="Calibri"/>
              </a:rPr>
              <a:t>Github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6857" y="4483022"/>
            <a:ext cx="610427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i="1" spc="-9" dirty="0" smtClean="0">
                <a:latin typeface="Calibri"/>
                <a:cs typeface="Calibri"/>
              </a:rPr>
              <a:t>Reference</a:t>
            </a:r>
            <a:r>
              <a:rPr sz="2400" spc="-9" dirty="0" smtClean="0">
                <a:latin typeface="Calibri"/>
                <a:cs typeface="Calibri"/>
              </a:rPr>
              <a:t>:  </a:t>
            </a:r>
            <a:r>
              <a:rPr sz="2400" u="heavy" spc="-9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http://www.datascienceglossary.org/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0294" y="732758"/>
            <a:ext cx="6820847" cy="42175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741415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The World of DS is Huge. Don’t get lost!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6438" y="3299139"/>
            <a:ext cx="2866125" cy="1191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0263" y="616313"/>
            <a:ext cx="2882299" cy="1261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82" y="1278664"/>
            <a:ext cx="2693597" cy="1119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082" y="2702621"/>
            <a:ext cx="2747512" cy="1191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8669" y="1284706"/>
            <a:ext cx="2941607" cy="1290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96438" y="1992495"/>
            <a:ext cx="2866125" cy="11662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2493" y="2713098"/>
            <a:ext cx="2973956" cy="1146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822" y="54355"/>
            <a:ext cx="530868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Skills and experience matter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822" y="599947"/>
            <a:ext cx="108032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more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2873" y="599947"/>
            <a:ext cx="94583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than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7506" y="599947"/>
            <a:ext cx="836453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title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2686" y="599947"/>
            <a:ext cx="79330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4798" y="599947"/>
            <a:ext cx="116890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0" dirty="0" smtClean="0">
                <a:solidFill>
                  <a:srgbClr val="FEB513"/>
                </a:solidFill>
                <a:latin typeface="Calibri"/>
                <a:cs typeface="Calibri"/>
              </a:rPr>
              <a:t>labels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46" y="4499864"/>
            <a:ext cx="5923033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25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4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12"/>
              </a:rPr>
              <a:t>/www.datacamp.com/community/tutorials/data-science-industry-infographic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3348" y="4911344"/>
            <a:ext cx="4565207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i="1" spc="-22" dirty="0" smtClean="0">
                <a:latin typeface="Calibri"/>
                <a:cs typeface="Calibri"/>
              </a:rPr>
              <a:t>Historical progression</a:t>
            </a:r>
            <a:r>
              <a:rPr sz="1400" spc="-22" dirty="0" smtClean="0">
                <a:latin typeface="Calibri"/>
                <a:cs typeface="Calibri"/>
              </a:rPr>
              <a:t>: data grooming, data mining, data scientist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7228" y="885823"/>
            <a:ext cx="5132494" cy="3684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199071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9" dirty="0" smtClean="0">
                <a:solidFill>
                  <a:srgbClr val="FEB513"/>
                </a:solidFill>
                <a:latin typeface="Calibri"/>
                <a:cs typeface="Calibri"/>
              </a:rPr>
              <a:t>Why learn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1827" y="72643"/>
            <a:ext cx="91406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2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5142" y="72643"/>
            <a:ext cx="167092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0" dirty="0" smtClean="0">
                <a:solidFill>
                  <a:srgbClr val="FEB513"/>
                </a:solidFill>
                <a:latin typeface="Calibri"/>
                <a:cs typeface="Calibri"/>
              </a:rPr>
              <a:t>science?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275" y="1393189"/>
            <a:ext cx="2041231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Explore: </a:t>
            </a:r>
            <a:r>
              <a:rPr sz="1500" b="1" spc="-3" dirty="0" smtClean="0">
                <a:latin typeface="Calibri"/>
                <a:cs typeface="Calibri"/>
              </a:rPr>
              <a:t>identify patterns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275" y="1850389"/>
            <a:ext cx="2550018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Predict: </a:t>
            </a:r>
            <a:r>
              <a:rPr sz="1500" b="1" spc="-3" dirty="0" smtClean="0">
                <a:latin typeface="Calibri"/>
                <a:cs typeface="Calibri"/>
              </a:rPr>
              <a:t>make informed guesses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275" y="2307590"/>
            <a:ext cx="2432827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-3" dirty="0" smtClean="0">
                <a:latin typeface="Calibri"/>
                <a:cs typeface="Calibri"/>
              </a:rPr>
              <a:t>Infer: </a:t>
            </a:r>
            <a:r>
              <a:rPr sz="1500" b="1" spc="-3" dirty="0" smtClean="0">
                <a:latin typeface="Calibri"/>
                <a:cs typeface="Calibri"/>
              </a:rPr>
              <a:t>quantify what you know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623" y="3100832"/>
            <a:ext cx="862220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i="1" spc="0" dirty="0" smtClean="0">
                <a:latin typeface="Calibri"/>
                <a:cs typeface="Calibri"/>
              </a:rPr>
              <a:t>Motives</a:t>
            </a:r>
            <a:r>
              <a:rPr sz="1800" spc="0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623" y="3362126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253" y="3369055"/>
            <a:ext cx="2002529" cy="1357376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34289">
              <a:lnSpc>
                <a:spcPts val="1955"/>
              </a:lnSpc>
            </a:pPr>
            <a:r>
              <a:rPr sz="1800" spc="-5" dirty="0" smtClean="0">
                <a:latin typeface="Calibri"/>
                <a:cs typeface="Calibri"/>
              </a:rPr>
              <a:t>Make money</a:t>
            </a:r>
            <a:endParaRPr sz="1800">
              <a:latin typeface="Calibri"/>
              <a:cs typeface="Calibri"/>
            </a:endParaRPr>
          </a:p>
          <a:p>
            <a:pPr marL="140970" marR="34289">
              <a:lnSpc>
                <a:spcPts val="2185"/>
              </a:lnSpc>
              <a:spcBef>
                <a:spcPts val="11"/>
              </a:spcBef>
            </a:pPr>
            <a:r>
              <a:rPr sz="1800" spc="21" dirty="0" smtClean="0">
                <a:latin typeface="Arial"/>
                <a:cs typeface="Arial"/>
              </a:rPr>
              <a:t>•  </a:t>
            </a:r>
            <a:r>
              <a:rPr sz="1800" spc="-2" dirty="0" smtClean="0">
                <a:latin typeface="Calibri"/>
                <a:cs typeface="Calibri"/>
              </a:rPr>
              <a:t>Employment</a:t>
            </a:r>
            <a:endParaRPr sz="1800">
              <a:latin typeface="Calibri"/>
              <a:cs typeface="Calibri"/>
            </a:endParaRPr>
          </a:p>
          <a:p>
            <a:pPr marL="140970" marR="34289">
              <a:lnSpc>
                <a:spcPct val="101725"/>
              </a:lnSpc>
            </a:pPr>
            <a:r>
              <a:rPr sz="1800" spc="21" dirty="0" smtClean="0">
                <a:latin typeface="Arial"/>
                <a:cs typeface="Arial"/>
              </a:rPr>
              <a:t>•  </a:t>
            </a:r>
            <a:r>
              <a:rPr sz="1800" spc="-4" dirty="0" smtClean="0">
                <a:latin typeface="Calibri"/>
                <a:cs typeface="Calibri"/>
              </a:rPr>
              <a:t>Promotion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090"/>
              </a:lnSpc>
              <a:spcBef>
                <a:spcPts val="104"/>
              </a:spcBef>
            </a:pPr>
            <a:r>
              <a:rPr sz="1800" spc="3" dirty="0" smtClean="0">
                <a:latin typeface="Calibri"/>
                <a:cs typeface="Calibri"/>
              </a:rPr>
              <a:t>Help people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1800" spc="0" dirty="0" smtClean="0">
                <a:latin typeface="Calibri"/>
                <a:cs typeface="Calibri"/>
              </a:rPr>
              <a:t>Gain new knowledge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6623" y="4185086"/>
            <a:ext cx="139722" cy="534415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4519" y="2679084"/>
            <a:ext cx="3025106" cy="1418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64853" y="705877"/>
            <a:ext cx="2234773" cy="1502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989" y="2558271"/>
            <a:ext cx="3020246" cy="16596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3999" y="2480443"/>
            <a:ext cx="1919737" cy="1815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5673700" cy="191516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>
              <a:lnSpc>
                <a:spcPts val="381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Large scale use cases with lots</a:t>
            </a:r>
            <a:endParaRPr sz="36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1139"/>
              </a:spcBef>
            </a:pPr>
            <a:r>
              <a:rPr sz="2400" spc="-1" dirty="0" smtClean="0">
                <a:latin typeface="Calibri"/>
                <a:cs typeface="Calibri"/>
              </a:rPr>
              <a:t>Google's search engine</a:t>
            </a:r>
            <a:endParaRPr sz="24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550"/>
              </a:spcBef>
            </a:pPr>
            <a:r>
              <a:rPr sz="2400" spc="-5" dirty="0" smtClean="0">
                <a:latin typeface="Calibri"/>
                <a:cs typeface="Calibri"/>
              </a:rPr>
              <a:t>Bank and Credit Card fraud detection</a:t>
            </a:r>
            <a:endParaRPr sz="2400">
              <a:latin typeface="Calibri"/>
              <a:cs typeface="Calibri"/>
            </a:endParaRPr>
          </a:p>
          <a:p>
            <a:pPr marL="57075" marR="68579">
              <a:lnSpc>
                <a:spcPct val="101725"/>
              </a:lnSpc>
              <a:spcBef>
                <a:spcPts val="574"/>
              </a:spcBef>
            </a:pPr>
            <a:r>
              <a:rPr sz="2400" spc="-2" dirty="0" smtClean="0">
                <a:latin typeface="Calibri"/>
                <a:cs typeface="Calibri"/>
              </a:rPr>
              <a:t>Logistics (DHL, UPS) of fleet management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6036" y="72643"/>
            <a:ext cx="474953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2" dirty="0" smtClean="0">
                <a:solidFill>
                  <a:srgbClr val="FEB513"/>
                </a:solidFill>
                <a:latin typeface="Calibri"/>
                <a:cs typeface="Calibri"/>
              </a:rPr>
              <a:t>of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0805" y="72643"/>
            <a:ext cx="91433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1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967" y="761395"/>
            <a:ext cx="177829" cy="1649984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2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744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8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867" y="2090420"/>
            <a:ext cx="141759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Healthcare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2358" y="2090420"/>
            <a:ext cx="993784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2" dirty="0" smtClean="0">
                <a:latin typeface="Calibri"/>
                <a:cs typeface="Calibri"/>
              </a:rPr>
              <a:t>records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3263" y="2090420"/>
            <a:ext cx="174328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7" dirty="0" smtClean="0">
                <a:latin typeface="Calibri"/>
                <a:cs typeface="Calibri"/>
              </a:rPr>
              <a:t>from patients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6590" y="4813808"/>
            <a:ext cx="4668449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1" dirty="0" smtClean="0">
                <a:latin typeface="Calibri"/>
                <a:cs typeface="Calibri"/>
              </a:rPr>
              <a:t>Each depends on availability of compute and 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2491" y="72643"/>
            <a:ext cx="447617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0" dirty="0" smtClean="0">
                <a:solidFill>
                  <a:srgbClr val="FEB513"/>
                </a:solidFill>
                <a:latin typeface="Calibri"/>
                <a:cs typeface="Calibri"/>
              </a:rPr>
              <a:t>Assumption in this class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465" y="1060854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365" y="1070864"/>
            <a:ext cx="7378420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3" dirty="0" smtClean="0">
                <a:latin typeface="Calibri"/>
                <a:cs typeface="Calibri"/>
              </a:rPr>
              <a:t>In class we will assume you are a lone data scientist 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9021" y="1070864"/>
            <a:ext cx="407174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2" dirty="0" smtClean="0">
                <a:latin typeface="Calibri"/>
                <a:cs typeface="Calibri"/>
              </a:rPr>
              <a:t>an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365" y="1387856"/>
            <a:ext cx="4746116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1" dirty="0" smtClean="0">
                <a:latin typeface="Calibri"/>
                <a:cs typeface="Calibri"/>
              </a:rPr>
              <a:t>island with an internet connection.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465" y="2164230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365" y="2174240"/>
            <a:ext cx="6881813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5" dirty="0" smtClean="0">
                <a:latin typeface="Calibri"/>
                <a:cs typeface="Calibri"/>
              </a:rPr>
              <a:t>This is not the typical case -- you'll have coworkers,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365" y="2491232"/>
            <a:ext cx="7183652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7" dirty="0" smtClean="0">
                <a:latin typeface="Calibri"/>
                <a:cs typeface="Calibri"/>
              </a:rPr>
              <a:t>customers, bosses, competitors, collaborators, peers.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465" y="3280664"/>
            <a:ext cx="4586883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i="1" spc="-1" dirty="0" smtClean="0">
                <a:latin typeface="Calibri"/>
                <a:cs typeface="Calibri"/>
              </a:rPr>
              <a:t>Example of how class </a:t>
            </a:r>
            <a:r>
              <a:rPr sz="2600" spc="-1" dirty="0" smtClean="0">
                <a:latin typeface="Calibri"/>
                <a:cs typeface="Calibri"/>
              </a:rPr>
              <a:t>≠ </a:t>
            </a:r>
            <a:r>
              <a:rPr sz="2600" i="1" spc="-1" dirty="0" smtClean="0">
                <a:latin typeface="Calibri"/>
                <a:cs typeface="Calibri"/>
              </a:rPr>
              <a:t>real world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465" y="3652833"/>
            <a:ext cx="133371" cy="497331"/>
          </a:xfrm>
          <a:prstGeom prst="rect">
            <a:avLst/>
          </a:prstGeom>
        </p:spPr>
        <p:txBody>
          <a:bodyPr wrap="square" lIns="0" tIns="11684" rIns="0" bIns="0" rtlCol="0">
            <a:noAutofit/>
          </a:bodyPr>
          <a:lstStyle/>
          <a:p>
            <a:pPr marL="12700">
              <a:lnSpc>
                <a:spcPts val="1839"/>
              </a:lnSpc>
            </a:pPr>
            <a:r>
              <a:rPr sz="1700" dirty="0" smtClean="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700" dirty="0" smtClean="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65" y="3659378"/>
            <a:ext cx="7019542" cy="497331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12700" marR="32384">
              <a:lnSpc>
                <a:spcPts val="1850"/>
              </a:lnSpc>
            </a:pPr>
            <a:r>
              <a:rPr sz="1700" spc="-1" dirty="0" smtClean="0">
                <a:latin typeface="Calibri"/>
                <a:cs typeface="Calibri"/>
              </a:rPr>
              <a:t>This class will not use competitive grading. (Imagine if it were.)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2014"/>
              </a:lnSpc>
              <a:spcBef>
                <a:spcPts val="8"/>
              </a:spcBef>
            </a:pPr>
            <a:r>
              <a:rPr sz="1700" spc="-3" dirty="0" smtClean="0">
                <a:latin typeface="Calibri"/>
                <a:cs typeface="Calibri"/>
              </a:rPr>
              <a:t>As an employee at a company, you may be competing for a bonus or promotion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8465" y="4180586"/>
            <a:ext cx="7665800" cy="241299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12700">
              <a:lnSpc>
                <a:spcPts val="1850"/>
              </a:lnSpc>
            </a:pPr>
            <a:r>
              <a:rPr sz="1700" spc="-3" dirty="0" smtClean="0">
                <a:latin typeface="Calibri"/>
                <a:cs typeface="Calibri"/>
              </a:rPr>
              <a:t>--&gt; consequence: personal and organizational politics factor into the work environment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080" y="72643"/>
            <a:ext cx="5640843" cy="100482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Small scale use cases with not</a:t>
            </a:r>
            <a:endParaRPr sz="3600">
              <a:latin typeface="Calibri"/>
              <a:cs typeface="Calibri"/>
            </a:endParaRPr>
          </a:p>
          <a:p>
            <a:pPr marL="12700" marR="68579">
              <a:lnSpc>
                <a:spcPct val="101725"/>
              </a:lnSpc>
              <a:spcBef>
                <a:spcPts val="1432"/>
              </a:spcBef>
            </a:pPr>
            <a:r>
              <a:rPr sz="2000" spc="0" dirty="0" smtClean="0">
                <a:latin typeface="Calibri"/>
                <a:cs typeface="Calibri"/>
              </a:rPr>
              <a:t>As a business employee or bureaucrat or politician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62191" y="72643"/>
            <a:ext cx="1132414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" dirty="0" smtClean="0">
                <a:solidFill>
                  <a:srgbClr val="FEB513"/>
                </a:solidFill>
                <a:latin typeface="Calibri"/>
                <a:cs typeface="Calibri"/>
              </a:rPr>
              <a:t>much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3133" y="72643"/>
            <a:ext cx="91461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22" dirty="0" smtClean="0">
                <a:solidFill>
                  <a:srgbClr val="FEB513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159176"/>
            <a:ext cx="152424" cy="1370583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77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604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604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5980" y="1166876"/>
            <a:ext cx="6934445" cy="1370583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1" dirty="0" smtClean="0">
                <a:latin typeface="Calibri"/>
                <a:cs typeface="Calibri"/>
              </a:rPr>
              <a:t>How do I improve decision making process?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ct val="101725"/>
              </a:lnSpc>
              <a:spcBef>
                <a:spcPts val="231"/>
              </a:spcBef>
            </a:pPr>
            <a:r>
              <a:rPr sz="2000" spc="-2" dirty="0" smtClean="0">
                <a:latin typeface="Calibri"/>
                <a:cs typeface="Calibri"/>
              </a:rPr>
              <a:t>How do I evaluate the outcome of decisions?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ct val="101725"/>
              </a:lnSpc>
              <a:spcBef>
                <a:spcPts val="459"/>
              </a:spcBef>
            </a:pPr>
            <a:r>
              <a:rPr sz="2000" spc="0" dirty="0" smtClean="0">
                <a:latin typeface="Calibri"/>
                <a:cs typeface="Calibri"/>
              </a:rPr>
              <a:t>How do I decrease the risk when faced with an opportunity?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59"/>
              </a:spcBef>
            </a:pPr>
            <a:r>
              <a:rPr sz="2000" spc="-3" dirty="0" smtClean="0">
                <a:latin typeface="Calibri"/>
                <a:cs typeface="Calibri"/>
              </a:rPr>
              <a:t>How do I convince other stakeholders of the best course of action?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3080" y="3349244"/>
            <a:ext cx="7256843" cy="584199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>
              <a:lnSpc>
                <a:spcPts val="2160"/>
              </a:lnSpc>
            </a:pPr>
            <a:r>
              <a:rPr sz="2000" spc="-2" dirty="0" smtClean="0">
                <a:latin typeface="Calibri"/>
                <a:cs typeface="Calibri"/>
              </a:rPr>
              <a:t>While not taking too much time, spending too much money, using the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  <a:spcBef>
                <a:spcPts val="12"/>
              </a:spcBef>
            </a:pPr>
            <a:r>
              <a:rPr sz="2000" spc="-3" dirty="0" smtClean="0">
                <a:latin typeface="Calibri"/>
                <a:cs typeface="Calibri"/>
              </a:rPr>
              <a:t>resources I already have access to, and in a way that is convincing?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2491" y="72643"/>
            <a:ext cx="1843301" cy="112776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53340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Logistics</a:t>
            </a:r>
            <a:endParaRPr sz="3600">
              <a:latin typeface="Calibri"/>
              <a:cs typeface="Calibri"/>
            </a:endParaRPr>
          </a:p>
          <a:p>
            <a:pPr marL="26148">
              <a:lnSpc>
                <a:spcPct val="101725"/>
              </a:lnSpc>
              <a:spcBef>
                <a:spcPts val="1447"/>
              </a:spcBef>
            </a:pPr>
            <a:r>
              <a:rPr sz="2800" spc="3" dirty="0" smtClean="0">
                <a:latin typeface="Calibri"/>
                <a:cs typeface="Calibri"/>
              </a:rPr>
              <a:t>Python with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329832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40" y="1340611"/>
            <a:ext cx="1495801" cy="811784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algn="ctr">
              <a:lnSpc>
                <a:spcPts val="2985"/>
              </a:lnSpc>
            </a:pPr>
            <a:r>
              <a:rPr sz="2800" spc="0" dirty="0" smtClean="0">
                <a:latin typeface="Calibri"/>
                <a:cs typeface="Calibri"/>
              </a:rPr>
              <a:t>Anaconda</a:t>
            </a:r>
            <a:endParaRPr sz="2800">
              <a:latin typeface="Calibri"/>
              <a:cs typeface="Calibri"/>
            </a:endParaRPr>
          </a:p>
          <a:p>
            <a:pPr marL="90747" marR="134582" algn="ctr">
              <a:lnSpc>
                <a:spcPct val="101725"/>
              </a:lnSpc>
              <a:spcBef>
                <a:spcPts val="300"/>
              </a:spcBef>
            </a:pPr>
            <a:r>
              <a:rPr sz="2400" spc="124" dirty="0" smtClean="0">
                <a:latin typeface="Arial"/>
                <a:cs typeface="Arial"/>
              </a:rPr>
              <a:t>– </a:t>
            </a:r>
            <a:r>
              <a:rPr sz="2400" spc="-4" dirty="0" smtClean="0">
                <a:latin typeface="Calibri"/>
                <a:cs typeface="Calibri"/>
              </a:rPr>
              <a:t>Jupyter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268616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2279395"/>
            <a:ext cx="1101108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152" y="2279395"/>
            <a:ext cx="893132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1" dirty="0" smtClean="0">
                <a:latin typeface="Calibri"/>
                <a:cs typeface="Calibri"/>
              </a:rPr>
              <a:t>Colab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295792"/>
            <a:ext cx="203234" cy="890016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0"/>
              </a:spcBef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3306571"/>
            <a:ext cx="1101108" cy="890016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  <a:p>
            <a:pPr marL="12700" marR="2190">
              <a:lnSpc>
                <a:spcPct val="101725"/>
              </a:lnSpc>
              <a:spcBef>
                <a:spcPts val="440"/>
              </a:spcBef>
            </a:pPr>
            <a:r>
              <a:rPr sz="2800" dirty="0" smtClean="0">
                <a:latin typeface="Calibri"/>
                <a:cs typeface="Calibri"/>
              </a:rPr>
              <a:t>GitHub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80311" y="3306571"/>
            <a:ext cx="2078062" cy="890016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4122" marR="53340">
              <a:lnSpc>
                <a:spcPts val="2985"/>
              </a:lnSpc>
            </a:pPr>
            <a:r>
              <a:rPr sz="2800" spc="-5" dirty="0" smtClean="0">
                <a:latin typeface="Calibri"/>
                <a:cs typeface="Calibri"/>
              </a:rPr>
              <a:t>Drive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40"/>
              </a:spcBef>
            </a:pPr>
            <a:r>
              <a:rPr sz="2800" spc="-3" dirty="0" smtClean="0">
                <a:latin typeface="Calibri"/>
                <a:cs typeface="Calibri"/>
              </a:rPr>
              <a:t>or Blackboard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6838" y="2081981"/>
            <a:ext cx="3610154" cy="2715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2491" y="72643"/>
            <a:ext cx="575833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Why Jupyter + Python for 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9894" y="72643"/>
            <a:ext cx="100151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601?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773" y="1339850"/>
            <a:ext cx="2180524" cy="292100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>
              <a:lnSpc>
                <a:spcPts val="2265"/>
              </a:lnSpc>
            </a:pPr>
            <a:r>
              <a:rPr sz="2100" spc="-3" dirty="0" smtClean="0">
                <a:latin typeface="Calibri"/>
                <a:cs typeface="Calibri"/>
              </a:rPr>
              <a:t>Jupyter is useful for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773" y="1651805"/>
            <a:ext cx="158776" cy="926083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 marR="0">
              <a:lnSpc>
                <a:spcPts val="224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674" y="1659890"/>
            <a:ext cx="7039159" cy="1572259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 marR="40004">
              <a:lnSpc>
                <a:spcPts val="2265"/>
              </a:lnSpc>
            </a:pPr>
            <a:r>
              <a:rPr sz="2100" spc="-5" dirty="0" smtClean="0">
                <a:latin typeface="Calibri"/>
                <a:cs typeface="Calibri"/>
              </a:rPr>
              <a:t>Exploration of data (</a:t>
            </a:r>
            <a:r>
              <a:rPr sz="2100" i="1" spc="-5" dirty="0" smtClean="0">
                <a:latin typeface="Calibri"/>
                <a:cs typeface="Calibri"/>
              </a:rPr>
              <a:t>jargon</a:t>
            </a:r>
            <a:r>
              <a:rPr sz="2100" spc="-5" dirty="0" smtClean="0">
                <a:latin typeface="Calibri"/>
                <a:cs typeface="Calibri"/>
              </a:rPr>
              <a:t>: </a:t>
            </a:r>
            <a:r>
              <a:rPr sz="2100" u="heavy" spc="-5" dirty="0" smtClean="0">
                <a:latin typeface="Calibri"/>
                <a:cs typeface="Calibri"/>
              </a:rPr>
              <a:t>EDA</a:t>
            </a:r>
            <a:r>
              <a:rPr sz="2100" spc="-5" dirty="0" smtClean="0">
                <a:latin typeface="Calibri"/>
                <a:cs typeface="Calibri"/>
              </a:rPr>
              <a:t> = exploratory data analysis)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  <a:spcBef>
                <a:spcPts val="11"/>
              </a:spcBef>
            </a:pPr>
            <a:r>
              <a:rPr sz="2100" spc="-1" dirty="0" smtClean="0">
                <a:latin typeface="Calibri"/>
                <a:cs typeface="Calibri"/>
              </a:rPr>
              <a:t>Documenting your activities (to enable reproducibility)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95"/>
              </a:lnSpc>
            </a:pPr>
            <a:r>
              <a:rPr sz="2100" spc="-2" dirty="0" smtClean="0">
                <a:latin typeface="Calibri"/>
                <a:cs typeface="Calibri"/>
              </a:rPr>
              <a:t>Figuring out which software is relevant, which algorithms to use,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</a:pPr>
            <a:r>
              <a:rPr sz="2100" spc="-3" dirty="0" smtClean="0">
                <a:latin typeface="Calibri"/>
                <a:cs typeface="Calibri"/>
              </a:rPr>
              <a:t>which software libraries are useful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ct val="101725"/>
              </a:lnSpc>
            </a:pPr>
            <a:r>
              <a:rPr sz="2100" spc="0" dirty="0" smtClean="0">
                <a:latin typeface="Calibri"/>
                <a:cs typeface="Calibri"/>
              </a:rPr>
              <a:t>Visualizing results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773" y="2931965"/>
            <a:ext cx="158776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dirty="0" smtClean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5773" y="3577082"/>
            <a:ext cx="4222726" cy="609091"/>
          </a:xfrm>
          <a:prstGeom prst="rect">
            <a:avLst/>
          </a:prstGeom>
        </p:spPr>
        <p:txBody>
          <a:bodyPr wrap="square" lIns="0" tIns="14382" rIns="0" bIns="0" rtlCol="0">
            <a:noAutofit/>
          </a:bodyPr>
          <a:lstStyle/>
          <a:p>
            <a:pPr marL="12700">
              <a:lnSpc>
                <a:spcPts val="2265"/>
              </a:lnSpc>
            </a:pPr>
            <a:r>
              <a:rPr sz="2100" spc="-1" dirty="0" smtClean="0">
                <a:latin typeface="Calibri"/>
                <a:cs typeface="Calibri"/>
              </a:rPr>
              <a:t>And both Jupyter and Python are free!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495"/>
              </a:lnSpc>
              <a:spcBef>
                <a:spcPts val="11"/>
              </a:spcBef>
            </a:pPr>
            <a:r>
              <a:rPr sz="2100" spc="-1" dirty="0" smtClean="0">
                <a:latin typeface="Calibri"/>
                <a:cs typeface="Calibri"/>
              </a:rPr>
              <a:t>And both are widely used!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224310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dirty="0" smtClean="0">
                <a:solidFill>
                  <a:srgbClr val="FEB513"/>
                </a:solidFill>
                <a:latin typeface="Calibri"/>
                <a:cs typeface="Calibri"/>
              </a:rPr>
              <a:t>About me…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40" y="807211"/>
            <a:ext cx="7216257" cy="188264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GIS Supervisor for the City of Baltimore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Adjunct Professor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UMBC </a:t>
            </a:r>
            <a:r>
              <a:rPr lang="en-US" sz="2800" dirty="0" smtClean="0">
                <a:latin typeface="Calibri"/>
                <a:cs typeface="Calibri"/>
              </a:rPr>
              <a:t>Alumnae: B.S. </a:t>
            </a:r>
            <a:r>
              <a:rPr lang="en-US" sz="2800" dirty="0" smtClean="0">
                <a:latin typeface="Calibri"/>
                <a:cs typeface="Calibri"/>
              </a:rPr>
              <a:t>Geography and Environmental Science</a:t>
            </a:r>
            <a:r>
              <a:rPr lang="en-US" sz="2800" dirty="0" smtClean="0">
                <a:latin typeface="Calibri"/>
                <a:cs typeface="Calibri"/>
              </a:rPr>
              <a:t>(2002)</a:t>
            </a: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Towson University: M.S. Geography and Environmental Planning</a:t>
            </a:r>
            <a:endParaRPr lang="en-US" sz="2800" dirty="0" smtClean="0">
              <a:latin typeface="Calibri"/>
              <a:cs typeface="Calibri"/>
            </a:endParaRPr>
          </a:p>
          <a:p>
            <a:pPr marL="355600" marR="33808" indent="-342900">
              <a:lnSpc>
                <a:spcPct val="101725"/>
              </a:lnSpc>
              <a:spcBef>
                <a:spcPts val="44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/>
                <a:cs typeface="Calibri"/>
              </a:rPr>
              <a:t>Hobbies: Sports, Outdoors, Science/Fantasy</a:t>
            </a:r>
          </a:p>
          <a:p>
            <a:pPr marL="12700" marR="33808">
              <a:lnSpc>
                <a:spcPct val="101725"/>
              </a:lnSpc>
              <a:spcBef>
                <a:spcPts val="445"/>
              </a:spcBef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491" y="94741"/>
            <a:ext cx="7805321" cy="419100"/>
          </a:xfrm>
          <a:prstGeom prst="rect">
            <a:avLst/>
          </a:prstGeom>
        </p:spPr>
        <p:txBody>
          <a:bodyPr wrap="square" lIns="0" tIns="20923" rIns="0" bIns="0" rtlCol="0">
            <a:noAutofit/>
          </a:bodyPr>
          <a:lstStyle/>
          <a:p>
            <a:pPr marL="12700">
              <a:lnSpc>
                <a:spcPts val="3295"/>
              </a:lnSpc>
            </a:pPr>
            <a:r>
              <a:rPr sz="3100" spc="16" dirty="0" smtClean="0">
                <a:solidFill>
                  <a:srgbClr val="FEB513"/>
                </a:solidFill>
                <a:latin typeface="Calibri"/>
                <a:cs typeface="Calibri"/>
              </a:rPr>
              <a:t>Python and Jupyter do not cover every use case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778175"/>
            <a:ext cx="152424" cy="632968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77"/>
              </a:spcBef>
            </a:pPr>
            <a:r>
              <a:rPr sz="2000" dirty="0" smtClean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785875"/>
            <a:ext cx="7602153" cy="632968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22" dirty="0" smtClean="0">
                <a:latin typeface="Calibri"/>
                <a:cs typeface="Calibri"/>
              </a:rPr>
              <a:t>For sufficiently large data sets, Jupyter and Python are not the right tool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31"/>
              </a:spcBef>
            </a:pPr>
            <a:r>
              <a:rPr sz="2000" spc="-21" dirty="0" smtClean="0">
                <a:latin typeface="Calibri"/>
                <a:cs typeface="Calibri"/>
              </a:rPr>
              <a:t>For sufficiently complex analytics, Jupyter and Python are not the right tool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080" y="1889252"/>
            <a:ext cx="6943416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" dirty="0" smtClean="0">
                <a:latin typeface="Calibri"/>
                <a:cs typeface="Calibri"/>
              </a:rPr>
              <a:t>Speed and security are typically not your priority during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905"/>
              </a:lnSpc>
              <a:spcBef>
                <a:spcPts val="16"/>
              </a:spcBef>
            </a:pPr>
            <a:r>
              <a:rPr sz="2400" spc="-10" dirty="0" smtClean="0">
                <a:latin typeface="Calibri"/>
                <a:cs typeface="Calibri"/>
              </a:rPr>
              <a:t>exploration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080" y="3132835"/>
            <a:ext cx="7259021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311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Knowing when to invest in switching tools is a skill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0"/>
              </a:lnSpc>
              <a:spcBef>
                <a:spcPts val="501"/>
              </a:spcBef>
            </a:pPr>
            <a:r>
              <a:rPr sz="2400" spc="-54" dirty="0" smtClean="0">
                <a:latin typeface="Calibri"/>
                <a:cs typeface="Calibri"/>
              </a:rPr>
              <a:t>E</a:t>
            </a:r>
            <a:r>
              <a:rPr sz="2400" spc="-29" dirty="0" smtClean="0">
                <a:latin typeface="Calibri"/>
                <a:cs typeface="Calibri"/>
              </a:rPr>
              <a:t>v</a:t>
            </a:r>
            <a:r>
              <a:rPr sz="2400" spc="0" dirty="0" smtClean="0">
                <a:latin typeface="Calibri"/>
                <a:cs typeface="Calibri"/>
              </a:rPr>
              <a:t>alu</a:t>
            </a:r>
            <a:r>
              <a:rPr sz="2400" spc="-19" dirty="0" smtClean="0">
                <a:latin typeface="Calibri"/>
                <a:cs typeface="Calibri"/>
              </a:rPr>
              <a:t>a</a:t>
            </a:r>
            <a:r>
              <a:rPr sz="2400" spc="-29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e 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-44" dirty="0" smtClean="0">
                <a:latin typeface="Calibri"/>
                <a:cs typeface="Calibri"/>
              </a:rPr>
              <a:t>r</a:t>
            </a:r>
            <a:r>
              <a:rPr sz="2400" spc="0" dirty="0" smtClean="0">
                <a:latin typeface="Calibri"/>
                <a:cs typeface="Calibri"/>
              </a:rPr>
              <a:t>ad</a:t>
            </a:r>
            <a:r>
              <a:rPr sz="2400" spc="4" dirty="0" smtClean="0">
                <a:latin typeface="Calibri"/>
                <a:cs typeface="Calibri"/>
              </a:rPr>
              <a:t>e-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-19" dirty="0" smtClean="0">
                <a:latin typeface="Calibri"/>
                <a:cs typeface="Calibri"/>
              </a:rPr>
              <a:t>f</a:t>
            </a:r>
            <a:r>
              <a:rPr sz="2400" spc="-25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s</a:t>
            </a:r>
            <a:r>
              <a:rPr sz="2400" spc="-4" dirty="0" smtClean="0">
                <a:latin typeface="Calibri"/>
                <a:cs typeface="Calibri"/>
              </a:rPr>
              <a:t> o</a:t>
            </a:r>
            <a:r>
              <a:rPr sz="2400" spc="0" dirty="0" smtClean="0">
                <a:latin typeface="Calibri"/>
                <a:cs typeface="Calibri"/>
              </a:rPr>
              <a:t>f </a:t>
            </a:r>
            <a:r>
              <a:rPr sz="2400" spc="4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l</a:t>
            </a:r>
            <a:r>
              <a:rPr sz="2400" spc="-29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xibili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y and s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curi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y and sp</a:t>
            </a:r>
            <a:r>
              <a:rPr sz="2400" spc="4" dirty="0" smtClean="0">
                <a:latin typeface="Calibri"/>
                <a:cs typeface="Calibri"/>
              </a:rPr>
              <a:t>ee</a:t>
            </a:r>
            <a:r>
              <a:rPr sz="2400" spc="0" dirty="0" smtClean="0">
                <a:latin typeface="Calibri"/>
                <a:cs typeface="Calibri"/>
              </a:rPr>
              <a:t>d </a:t>
            </a:r>
            <a:r>
              <a:rPr sz="2400" spc="-44" dirty="0" smtClean="0">
                <a:latin typeface="Calibri"/>
                <a:cs typeface="Calibri"/>
              </a:rPr>
              <a:t>f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r </a:t>
            </a:r>
            <a:r>
              <a:rPr sz="2400" spc="-4" dirty="0" smtClean="0">
                <a:latin typeface="Calibri"/>
                <a:cs typeface="Calibri"/>
              </a:rPr>
              <a:t>g</a:t>
            </a:r>
            <a:r>
              <a:rPr sz="2400" spc="0" dirty="0" smtClean="0">
                <a:latin typeface="Calibri"/>
                <a:cs typeface="Calibri"/>
              </a:rPr>
              <a:t>i</a:t>
            </a:r>
            <a:r>
              <a:rPr sz="2400" spc="-19" dirty="0" smtClean="0">
                <a:latin typeface="Calibri"/>
                <a:cs typeface="Calibri"/>
              </a:rPr>
              <a:t>v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n s</a:t>
            </a:r>
            <a:r>
              <a:rPr sz="2400" spc="-19" dirty="0" smtClean="0">
                <a:latin typeface="Calibri"/>
                <a:cs typeface="Calibri"/>
              </a:rPr>
              <a:t>c</a:t>
            </a:r>
            <a:r>
              <a:rPr sz="2400" spc="0" dirty="0" smtClean="0">
                <a:latin typeface="Calibri"/>
                <a:cs typeface="Calibri"/>
              </a:rPr>
              <a:t>ale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71978" y="3565652"/>
            <a:ext cx="21712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30526" y="2687893"/>
            <a:ext cx="3430844" cy="2294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6782" y="72643"/>
            <a:ext cx="651489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Relevance of infrastructure to 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1026" y="72643"/>
            <a:ext cx="1459891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1" dirty="0" smtClean="0">
                <a:solidFill>
                  <a:srgbClr val="FEB513"/>
                </a:solidFill>
                <a:latin typeface="Calibri"/>
                <a:cs typeface="Calibri"/>
              </a:rPr>
              <a:t>science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780" y="1313179"/>
            <a:ext cx="5521973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Usual explanation when replicating analysis: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780" y="1681988"/>
            <a:ext cx="301450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  <a:spcBef>
                <a:spcPts val="16"/>
              </a:spcBef>
            </a:pPr>
            <a:r>
              <a:rPr sz="2400" spc="-4" dirty="0" smtClean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860" y="1681988"/>
            <a:ext cx="2166141" cy="6990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19">
              <a:lnSpc>
                <a:spcPts val="2570"/>
              </a:lnSpc>
            </a:pPr>
            <a:r>
              <a:rPr sz="2400" spc="-6" dirty="0" smtClean="0">
                <a:latin typeface="Calibri"/>
                <a:cs typeface="Calibri"/>
              </a:rPr>
              <a:t>Get this data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  <a:spcBef>
                <a:spcPts val="16"/>
              </a:spcBef>
            </a:pPr>
            <a:r>
              <a:rPr sz="2400" spc="-2" dirty="0" smtClean="0">
                <a:latin typeface="Calibri"/>
                <a:cs typeface="Calibri"/>
              </a:rPr>
              <a:t>(</a:t>
            </a:r>
            <a:r>
              <a:rPr sz="2400" i="1" spc="-2" dirty="0" smtClean="0">
                <a:latin typeface="Calibri"/>
                <a:cs typeface="Calibri"/>
              </a:rPr>
              <a:t>Documentation</a:t>
            </a:r>
            <a:r>
              <a:rPr sz="2400" spc="-2" dirty="0" smtClean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7814" y="2050796"/>
            <a:ext cx="775798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Apply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0909" y="2050796"/>
            <a:ext cx="52210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" dirty="0" smtClean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0014" y="2050796"/>
            <a:ext cx="1927349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1" dirty="0" smtClean="0">
                <a:latin typeface="Calibri"/>
                <a:cs typeface="Calibri"/>
              </a:rPr>
              <a:t>transformation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4704" y="2050796"/>
            <a:ext cx="33045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4" dirty="0" smtClean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1907" y="2050796"/>
            <a:ext cx="46430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2856" y="2050796"/>
            <a:ext cx="77720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80" y="2773172"/>
            <a:ext cx="2268720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No explanation 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3122088"/>
            <a:ext cx="204762" cy="11937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000" dirty="0" smtClean="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1730" y="3129788"/>
            <a:ext cx="2461974" cy="1193799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 marR="38099">
              <a:lnSpc>
                <a:spcPts val="2160"/>
              </a:lnSpc>
            </a:pPr>
            <a:r>
              <a:rPr sz="2000" spc="-2" dirty="0" smtClean="0">
                <a:latin typeface="Calibri"/>
                <a:cs typeface="Calibri"/>
              </a:rPr>
              <a:t>software used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  <a:spcBef>
                <a:spcPts val="12"/>
              </a:spcBef>
            </a:pPr>
            <a:r>
              <a:rPr sz="2000" spc="-4" dirty="0" smtClean="0">
                <a:latin typeface="Calibri"/>
                <a:cs typeface="Calibri"/>
              </a:rPr>
              <a:t>software versions</a:t>
            </a:r>
            <a:endParaRPr sz="2000">
              <a:latin typeface="Calibri"/>
              <a:cs typeface="Calibri"/>
            </a:endParaRPr>
          </a:p>
          <a:p>
            <a:pPr marL="12700" marR="38099">
              <a:lnSpc>
                <a:spcPts val="2400"/>
              </a:lnSpc>
            </a:pPr>
            <a:r>
              <a:rPr sz="2000" spc="-5" dirty="0" smtClean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400"/>
              </a:lnSpc>
            </a:pPr>
            <a:r>
              <a:rPr sz="2000" spc="-2" dirty="0" smtClean="0">
                <a:latin typeface="Calibri"/>
                <a:cs typeface="Calibri"/>
              </a:rPr>
              <a:t>Implementation details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922" y="4448048"/>
            <a:ext cx="1349135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Digital</a:t>
            </a:r>
            <a:r>
              <a:rPr sz="1400" u="heavy" spc="-59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4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archeology</a:t>
            </a:r>
            <a:r>
              <a:rPr sz="1400" spc="-19" dirty="0" smtClean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43922" y="4652264"/>
            <a:ext cx="6023862" cy="404367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spc="-21" dirty="0" smtClean="0">
                <a:latin typeface="Calibri"/>
                <a:cs typeface="Calibri"/>
              </a:rPr>
              <a:t>Suppose you are to diagnose why someone else's approach doesn't yield same results</a:t>
            </a:r>
            <a:endParaRPr sz="1400">
              <a:latin typeface="Calibri"/>
              <a:cs typeface="Calibri"/>
            </a:endParaRPr>
          </a:p>
          <a:p>
            <a:pPr marL="12700" marR="26669">
              <a:lnSpc>
                <a:spcPts val="1585"/>
              </a:lnSpc>
              <a:spcBef>
                <a:spcPts val="2"/>
              </a:spcBef>
            </a:pPr>
            <a:r>
              <a:rPr sz="1400" spc="-21" dirty="0" smtClean="0">
                <a:latin typeface="Calibri"/>
                <a:cs typeface="Calibri"/>
              </a:rPr>
              <a:t>Suppose they did their work 20 years ago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4332" y="2144969"/>
            <a:ext cx="3756920" cy="2521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9631" y="81787"/>
            <a:ext cx="6569050" cy="1246377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35560" marR="3422">
              <a:lnSpc>
                <a:spcPts val="3395"/>
              </a:lnSpc>
            </a:pPr>
            <a:r>
              <a:rPr sz="3200" spc="-4" dirty="0" smtClean="0">
                <a:solidFill>
                  <a:srgbClr val="FEB513"/>
                </a:solidFill>
                <a:latin typeface="Calibri"/>
                <a:cs typeface="Calibri"/>
              </a:rPr>
              <a:t>Infrastructure in data science to enable</a:t>
            </a:r>
            <a:endParaRPr sz="3200">
              <a:latin typeface="Calibri"/>
              <a:cs typeface="Calibri"/>
            </a:endParaRPr>
          </a:p>
          <a:p>
            <a:pPr marL="35560" marR="32384">
              <a:lnSpc>
                <a:spcPts val="3815"/>
              </a:lnSpc>
              <a:spcBef>
                <a:spcPts val="20"/>
              </a:spcBef>
            </a:pPr>
            <a:r>
              <a:rPr sz="3200" spc="-4" dirty="0" smtClean="0">
                <a:solidFill>
                  <a:srgbClr val="FEB513"/>
                </a:solidFill>
                <a:latin typeface="Calibri"/>
                <a:cs typeface="Calibri"/>
              </a:rPr>
              <a:t>Reproducibility and Portability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84"/>
              </a:spcBef>
            </a:pPr>
            <a:r>
              <a:rPr sz="1700" spc="-4" dirty="0" smtClean="0">
                <a:latin typeface="Calibri"/>
                <a:cs typeface="Calibri"/>
              </a:rPr>
              <a:t>In addition to data and analysis, implementation and environment matters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9631" y="1759712"/>
            <a:ext cx="324190" cy="31353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1.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2600" spc="-4" dirty="0" smtClean="0">
                <a:latin typeface="Calibri"/>
                <a:cs typeface="Calibri"/>
              </a:rPr>
              <a:t>2.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sz="2600" spc="-4" dirty="0" smtClean="0">
                <a:latin typeface="Calibri"/>
                <a:cs typeface="Calibri"/>
              </a:rPr>
              <a:t>3.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</a:pPr>
            <a:r>
              <a:rPr sz="2600" spc="-4" dirty="0" smtClean="0">
                <a:latin typeface="Calibri"/>
                <a:cs typeface="Calibri"/>
              </a:rPr>
              <a:t>4.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20"/>
              </a:lnSpc>
              <a:spcBef>
                <a:spcPts val="1"/>
              </a:spcBef>
            </a:pPr>
            <a:r>
              <a:rPr sz="2600" spc="-4" dirty="0" smtClean="0">
                <a:latin typeface="Calibri"/>
                <a:cs typeface="Calibri"/>
              </a:rPr>
              <a:t>5.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</a:pPr>
            <a:r>
              <a:rPr sz="2600" spc="-4" dirty="0" smtClean="0">
                <a:latin typeface="Calibri"/>
                <a:cs typeface="Calibri"/>
              </a:rPr>
              <a:t>6.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</a:pPr>
            <a:r>
              <a:rPr sz="2600" spc="-4" dirty="0" smtClean="0">
                <a:latin typeface="Calibri"/>
                <a:cs typeface="Calibri"/>
              </a:rPr>
              <a:t>7.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95"/>
              </a:lnSpc>
              <a:spcBef>
                <a:spcPts val="154"/>
              </a:spcBef>
            </a:pPr>
            <a:r>
              <a:rPr sz="2600" spc="-4" dirty="0" smtClean="0">
                <a:latin typeface="Calibri"/>
                <a:cs typeface="Calibri"/>
              </a:rPr>
              <a:t>8.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5711" y="1759712"/>
            <a:ext cx="3803738" cy="31353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 marR="47761">
              <a:lnSpc>
                <a:spcPts val="2780"/>
              </a:lnSpc>
            </a:pPr>
            <a:r>
              <a:rPr sz="2600" spc="-7" dirty="0" smtClean="0">
                <a:latin typeface="Calibri"/>
                <a:cs typeface="Calibri"/>
              </a:rPr>
              <a:t>Use this Operating System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00"/>
              </a:lnSpc>
              <a:spcBef>
                <a:spcPts val="75"/>
              </a:spcBef>
            </a:pPr>
            <a:r>
              <a:rPr sz="2600" spc="-4" dirty="0" smtClean="0">
                <a:latin typeface="Calibri"/>
                <a:cs typeface="Calibri"/>
              </a:rPr>
              <a:t>In</a:t>
            </a:r>
            <a:r>
              <a:rPr sz="2600" spc="-34" dirty="0" smtClean="0">
                <a:latin typeface="Calibri"/>
                <a:cs typeface="Calibri"/>
              </a:rPr>
              <a:t>s</a:t>
            </a:r>
            <a:r>
              <a:rPr sz="2600" spc="-25" dirty="0" smtClean="0">
                <a:latin typeface="Calibri"/>
                <a:cs typeface="Calibri"/>
              </a:rPr>
              <a:t>t</a:t>
            </a:r>
            <a:r>
              <a:rPr sz="2600" spc="4" dirty="0" smtClean="0">
                <a:latin typeface="Calibri"/>
                <a:cs typeface="Calibri"/>
              </a:rPr>
              <a:t>al</a:t>
            </a:r>
            <a:r>
              <a:rPr sz="2600" spc="0" dirty="0" smtClean="0">
                <a:latin typeface="Calibri"/>
                <a:cs typeface="Calibri"/>
              </a:rPr>
              <a:t>l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s </a:t>
            </a:r>
            <a:r>
              <a:rPr sz="2600" spc="-4" dirty="0" smtClean="0">
                <a:latin typeface="Calibri"/>
                <a:cs typeface="Calibri"/>
              </a:rPr>
              <a:t>s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 C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19" dirty="0" smtClean="0">
                <a:latin typeface="Calibri"/>
                <a:cs typeface="Calibri"/>
              </a:rPr>
              <a:t>n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g</a:t>
            </a:r>
            <a:r>
              <a:rPr sz="2600" spc="-4" dirty="0" smtClean="0">
                <a:latin typeface="Calibri"/>
                <a:cs typeface="Calibri"/>
              </a:rPr>
              <a:t>u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s</a:t>
            </a:r>
            <a:r>
              <a:rPr sz="2600" spc="4" dirty="0" smtClean="0">
                <a:latin typeface="Calibri"/>
                <a:cs typeface="Calibri"/>
              </a:rPr>
              <a:t>o</a:t>
            </a:r>
            <a:r>
              <a:rPr sz="2600" spc="-4" dirty="0" smtClean="0">
                <a:latin typeface="Calibri"/>
                <a:cs typeface="Calibri"/>
              </a:rPr>
              <a:t>f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29" dirty="0" smtClean="0">
                <a:latin typeface="Calibri"/>
                <a:cs typeface="Calibri"/>
              </a:rPr>
              <a:t>r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</a:t>
            </a:r>
            <a:r>
              <a:rPr sz="2600" spc="4" dirty="0" smtClean="0">
                <a:latin typeface="Calibri"/>
                <a:cs typeface="Calibri"/>
              </a:rPr>
              <a:t>i</a:t>
            </a:r>
            <a:r>
              <a:rPr sz="2600" spc="0" dirty="0" smtClean="0">
                <a:latin typeface="Calibri"/>
                <a:cs typeface="Calibri"/>
              </a:rPr>
              <a:t>s </a:t>
            </a:r>
            <a:r>
              <a:rPr sz="2600" spc="-25" dirty="0" smtClean="0">
                <a:latin typeface="Calibri"/>
                <a:cs typeface="Calibri"/>
              </a:rPr>
              <a:t>w</a:t>
            </a:r>
            <a:r>
              <a:rPr sz="2600" spc="-44" dirty="0" smtClean="0">
                <a:latin typeface="Calibri"/>
                <a:cs typeface="Calibri"/>
              </a:rPr>
              <a:t>a</a:t>
            </a:r>
            <a:r>
              <a:rPr sz="2600" spc="0" dirty="0" smtClean="0">
                <a:latin typeface="Calibri"/>
                <a:cs typeface="Calibri"/>
              </a:rPr>
              <a:t>y </a:t>
            </a:r>
            <a:r>
              <a:rPr sz="2600" spc="-4" dirty="0" smtClean="0">
                <a:latin typeface="Calibri"/>
                <a:cs typeface="Calibri"/>
              </a:rPr>
              <a:t>Ad</a:t>
            </a:r>
            <a:r>
              <a:rPr sz="2600" spc="0" dirty="0" smtClean="0">
                <a:latin typeface="Calibri"/>
                <a:cs typeface="Calibri"/>
              </a:rPr>
              <a:t>d </a:t>
            </a:r>
            <a:r>
              <a:rPr sz="2600" spc="4" dirty="0" smtClean="0">
                <a:latin typeface="Calibri"/>
                <a:cs typeface="Calibri"/>
              </a:rPr>
              <a:t>t</a:t>
            </a:r>
            <a:r>
              <a:rPr sz="2600" spc="-4" dirty="0" smtClean="0">
                <a:latin typeface="Calibri"/>
                <a:cs typeface="Calibri"/>
              </a:rPr>
              <a:t>hes</a:t>
            </a:r>
            <a:r>
              <a:rPr sz="2600" spc="0" dirty="0" smtClean="0">
                <a:latin typeface="Calibri"/>
                <a:cs typeface="Calibri"/>
              </a:rPr>
              <a:t>e</a:t>
            </a:r>
            <a:r>
              <a:rPr sz="2600" spc="-4" dirty="0" smtClean="0">
                <a:latin typeface="Calibri"/>
                <a:cs typeface="Calibri"/>
              </a:rPr>
              <a:t> p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0" dirty="0" smtClean="0">
                <a:latin typeface="Calibri"/>
                <a:cs typeface="Calibri"/>
              </a:rPr>
              <a:t>c</a:t>
            </a:r>
            <a:r>
              <a:rPr sz="2600" spc="-39" dirty="0" smtClean="0">
                <a:latin typeface="Calibri"/>
                <a:cs typeface="Calibri"/>
              </a:rPr>
              <a:t>k</a:t>
            </a:r>
            <a:r>
              <a:rPr sz="2600" spc="4" dirty="0" smtClean="0">
                <a:latin typeface="Calibri"/>
                <a:cs typeface="Calibri"/>
              </a:rPr>
              <a:t>a</a:t>
            </a:r>
            <a:r>
              <a:rPr sz="2600" spc="-19" dirty="0" smtClean="0">
                <a:latin typeface="Calibri"/>
                <a:cs typeface="Calibri"/>
              </a:rPr>
              <a:t>g</a:t>
            </a:r>
            <a:r>
              <a:rPr sz="2600" spc="-4" dirty="0" smtClean="0">
                <a:latin typeface="Calibri"/>
                <a:cs typeface="Calibri"/>
              </a:rPr>
              <a:t>e</a:t>
            </a:r>
            <a:r>
              <a:rPr sz="2600" spc="0" dirty="0" smtClean="0"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12700" marR="141548">
              <a:lnSpc>
                <a:spcPct val="100809"/>
              </a:lnSpc>
            </a:pPr>
            <a:r>
              <a:rPr sz="2600" spc="-5" dirty="0" smtClean="0">
                <a:latin typeface="Calibri"/>
                <a:cs typeface="Calibri"/>
              </a:rPr>
              <a:t>Get this data in this format Run analysis against data Create plots</a:t>
            </a:r>
            <a:endParaRPr sz="2600">
              <a:latin typeface="Calibri"/>
              <a:cs typeface="Calibri"/>
            </a:endParaRPr>
          </a:p>
          <a:p>
            <a:pPr marL="12700" marR="47761">
              <a:lnSpc>
                <a:spcPts val="3100"/>
              </a:lnSpc>
              <a:spcBef>
                <a:spcPts val="155"/>
              </a:spcBef>
            </a:pPr>
            <a:r>
              <a:rPr sz="2600" spc="-9" dirty="0" smtClean="0">
                <a:latin typeface="Calibri"/>
                <a:cs typeface="Calibri"/>
              </a:rPr>
              <a:t>Generate report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567408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13" dirty="0" smtClean="0">
                <a:solidFill>
                  <a:srgbClr val="FEB513"/>
                </a:solidFill>
                <a:latin typeface="Calibri"/>
                <a:cs typeface="Calibri"/>
              </a:rPr>
              <a:t>Best practices</a:t>
            </a: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: Version control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080" y="753006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980" y="763015"/>
            <a:ext cx="6099497" cy="712216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Reproducibility applies to your own attempts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0" dirty="0" smtClean="0">
                <a:latin typeface="Calibri"/>
                <a:cs typeface="Calibri"/>
              </a:rPr>
              <a:t>other people)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4607" y="763015"/>
            <a:ext cx="1196242" cy="355599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3" dirty="0" smtClean="0">
                <a:latin typeface="Calibri"/>
                <a:cs typeface="Calibri"/>
              </a:rPr>
              <a:t>(not just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080" y="1984398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980" y="1994408"/>
            <a:ext cx="6754265" cy="71221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Regardless of how you develop analytics, you'll be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-3" dirty="0" smtClean="0">
                <a:latin typeface="Calibri"/>
                <a:cs typeface="Calibri"/>
              </a:rPr>
              <a:t>creating or editing software and documents.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080" y="3218838"/>
            <a:ext cx="190532" cy="355599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 dirty="0" smtClean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3228848"/>
            <a:ext cx="7723260" cy="1065783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r>
              <a:rPr sz="2600" spc="-4" dirty="0" smtClean="0">
                <a:latin typeface="Calibri"/>
                <a:cs typeface="Calibri"/>
              </a:rPr>
              <a:t>[</a:t>
            </a:r>
            <a:r>
              <a:rPr sz="2600" i="1" spc="-4" dirty="0" smtClean="0">
                <a:latin typeface="Calibri"/>
                <a:cs typeface="Calibri"/>
              </a:rPr>
              <a:t>lesson</a:t>
            </a:r>
            <a:r>
              <a:rPr sz="2600" spc="-4" dirty="0" smtClean="0">
                <a:latin typeface="Calibri"/>
                <a:cs typeface="Calibri"/>
              </a:rPr>
              <a:t>] Regardless of how you implement best practices,</a:t>
            </a:r>
            <a:endParaRPr sz="2600">
              <a:latin typeface="Calibri"/>
              <a:cs typeface="Calibri"/>
            </a:endParaRPr>
          </a:p>
          <a:p>
            <a:pPr marL="12700" marR="959">
              <a:lnSpc>
                <a:spcPts val="2785"/>
              </a:lnSpc>
              <a:spcBef>
                <a:spcPts val="0"/>
              </a:spcBef>
            </a:pPr>
            <a:r>
              <a:rPr sz="2600" spc="-4" dirty="0" smtClean="0">
                <a:latin typeface="Calibri"/>
                <a:cs typeface="Calibri"/>
              </a:rPr>
              <a:t>avoid inventing solutions for which someone else already</a:t>
            </a:r>
            <a:endParaRPr sz="2600">
              <a:latin typeface="Calibri"/>
              <a:cs typeface="Calibri"/>
            </a:endParaRPr>
          </a:p>
          <a:p>
            <a:pPr marL="12700" marR="49529">
              <a:lnSpc>
                <a:spcPts val="2810"/>
              </a:lnSpc>
              <a:spcBef>
                <a:spcPts val="1"/>
              </a:spcBef>
            </a:pPr>
            <a:r>
              <a:rPr sz="2600" spc="-4" dirty="0" smtClean="0">
                <a:latin typeface="Calibri"/>
                <a:cs typeface="Calibri"/>
              </a:rPr>
              <a:t>provided a path.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0054" y="4643120"/>
            <a:ext cx="1932833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3" dirty="0" smtClean="0">
                <a:latin typeface="Calibri"/>
                <a:cs typeface="Calibri"/>
              </a:rPr>
              <a:t>Suggested resource: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62792" y="4643120"/>
            <a:ext cx="1997036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5" dirty="0" smtClean="0">
                <a:solidFill>
                  <a:srgbClr val="0000FE"/>
                </a:solidFill>
                <a:latin typeface="Calibri"/>
                <a:cs typeface="Calibri"/>
              </a:rPr>
              <a:t>https://try.github.io/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6785498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21" dirty="0" smtClean="0">
                <a:latin typeface="Calibri"/>
                <a:cs typeface="Calibri"/>
              </a:rPr>
              <a:t>WHAT ARE WE NOT COVERING?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0434" y="4790319"/>
            <a:ext cx="4229098" cy="0"/>
          </a:xfrm>
          <a:custGeom>
            <a:avLst/>
            <a:gdLst/>
            <a:ahLst/>
            <a:cxnLst/>
            <a:rect l="l" t="t" r="r" b="b"/>
            <a:pathLst>
              <a:path w="4229098">
                <a:moveTo>
                  <a:pt x="0" y="0"/>
                </a:moveTo>
                <a:lnTo>
                  <a:pt x="4229098" y="0"/>
                </a:lnTo>
              </a:path>
            </a:pathLst>
          </a:custGeom>
          <a:ln w="13970">
            <a:solidFill>
              <a:srgbClr val="000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1337" y="1371240"/>
            <a:ext cx="2057400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6153155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8" dirty="0" smtClean="0">
                <a:solidFill>
                  <a:srgbClr val="FEB513"/>
                </a:solidFill>
                <a:latin typeface="Calibri"/>
                <a:cs typeface="Calibri"/>
              </a:rPr>
              <a:t>Not covered</a:t>
            </a: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: product integration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530" y="1367194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430" y="1375664"/>
            <a:ext cx="5548090" cy="838199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2" dirty="0" smtClean="0">
                <a:latin typeface="Calibri"/>
                <a:cs typeface="Calibri"/>
              </a:rPr>
              <a:t>There's a complex network of dependencies (i.e.</a:t>
            </a:r>
            <a:endParaRPr sz="2200">
              <a:latin typeface="Calibri"/>
              <a:cs typeface="Calibri"/>
            </a:endParaRPr>
          </a:p>
          <a:p>
            <a:pPr marL="12700" marR="41909">
              <a:lnSpc>
                <a:spcPct val="101725"/>
              </a:lnSpc>
              <a:spcBef>
                <a:spcPts val="1396"/>
              </a:spcBef>
            </a:pPr>
            <a:r>
              <a:rPr sz="2200" spc="-2" dirty="0" smtClean="0">
                <a:latin typeface="Calibri"/>
                <a:cs typeface="Calibri"/>
              </a:rPr>
              <a:t>science is one component.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430" y="1643888"/>
            <a:ext cx="5161163" cy="304799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4" dirty="0" smtClean="0">
                <a:latin typeface="Calibri"/>
                <a:cs typeface="Calibri"/>
              </a:rPr>
              <a:t>software engineers, managers) of which 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530" y="2574202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30" y="2582672"/>
            <a:ext cx="5591463" cy="838199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>
              <a:lnSpc>
                <a:spcPts val="2685"/>
              </a:lnSpc>
            </a:pPr>
            <a:r>
              <a:rPr sz="2200" spc="-4" dirty="0" smtClean="0">
                <a:latin typeface="Calibri"/>
                <a:cs typeface="Calibri"/>
              </a:rPr>
              <a:t>Do</a:t>
            </a:r>
            <a:r>
              <a:rPr sz="2200" spc="0" dirty="0" smtClean="0">
                <a:latin typeface="Calibri"/>
                <a:cs typeface="Calibri"/>
              </a:rPr>
              <a:t>w</a:t>
            </a:r>
            <a:r>
              <a:rPr sz="2200" spc="-4" dirty="0" smtClean="0">
                <a:latin typeface="Calibri"/>
                <a:cs typeface="Calibri"/>
              </a:rPr>
              <a:t>n</a:t>
            </a:r>
            <a:r>
              <a:rPr sz="2200" spc="-25" dirty="0" smtClean="0">
                <a:latin typeface="Calibri"/>
                <a:cs typeface="Calibri"/>
              </a:rPr>
              <a:t>s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34" dirty="0" smtClean="0">
                <a:latin typeface="Calibri"/>
                <a:cs typeface="Calibri"/>
              </a:rPr>
              <a:t>r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a</a:t>
            </a:r>
            <a:r>
              <a:rPr sz="2200" spc="0" dirty="0" smtClean="0">
                <a:latin typeface="Calibri"/>
                <a:cs typeface="Calibri"/>
              </a:rPr>
              <a:t>m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25" dirty="0" smtClean="0">
                <a:latin typeface="Calibri"/>
                <a:cs typeface="Calibri"/>
              </a:rPr>
              <a:t>c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n</a:t>
            </a:r>
            <a:r>
              <a:rPr sz="2200" spc="0" dirty="0" smtClean="0">
                <a:latin typeface="Calibri"/>
                <a:cs typeface="Calibri"/>
              </a:rPr>
              <a:t>s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4" dirty="0" smtClean="0">
                <a:latin typeface="Calibri"/>
                <a:cs typeface="Calibri"/>
              </a:rPr>
              <a:t>me</a:t>
            </a:r>
            <a:r>
              <a:rPr sz="2200" spc="-39" dirty="0" smtClean="0">
                <a:latin typeface="Calibri"/>
                <a:cs typeface="Calibri"/>
              </a:rPr>
              <a:t>r</a:t>
            </a:r>
            <a:r>
              <a:rPr sz="2200" spc="0" dirty="0" smtClean="0">
                <a:latin typeface="Calibri"/>
                <a:cs typeface="Calibri"/>
              </a:rPr>
              <a:t>s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f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25" dirty="0" smtClean="0">
                <a:latin typeface="Calibri"/>
                <a:cs typeface="Calibri"/>
              </a:rPr>
              <a:t>y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0" dirty="0" smtClean="0">
                <a:latin typeface="Calibri"/>
                <a:cs typeface="Calibri"/>
              </a:rPr>
              <a:t>r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-4" dirty="0" smtClean="0">
                <a:latin typeface="Calibri"/>
                <a:cs typeface="Calibri"/>
              </a:rPr>
              <a:t>u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pu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a</a:t>
            </a:r>
            <a:r>
              <a:rPr sz="2200" spc="-34" dirty="0" smtClean="0">
                <a:latin typeface="Calibri"/>
                <a:cs typeface="Calibri"/>
              </a:rPr>
              <a:t>r</a:t>
            </a:r>
            <a:r>
              <a:rPr sz="2200" spc="0" dirty="0" smtClean="0">
                <a:latin typeface="Calibri"/>
                <a:cs typeface="Calibri"/>
              </a:rPr>
              <a:t>e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li</a:t>
            </a:r>
            <a:r>
              <a:rPr sz="2200" spc="-69" dirty="0" smtClean="0">
                <a:latin typeface="Calibri"/>
                <a:cs typeface="Calibri"/>
              </a:rPr>
              <a:t>k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y 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200" spc="-3" dirty="0" smtClean="0">
                <a:latin typeface="Calibri"/>
                <a:cs typeface="Calibri"/>
              </a:rPr>
              <a:t>to be software developers who use</a:t>
            </a:r>
            <a:endParaRPr sz="2200">
              <a:latin typeface="Calibri"/>
              <a:cs typeface="Calibri"/>
            </a:endParaRPr>
          </a:p>
          <a:p>
            <a:pPr marL="12700" marR="38459">
              <a:lnSpc>
                <a:spcPts val="2235"/>
              </a:lnSpc>
            </a:pPr>
            <a:r>
              <a:rPr sz="2200" spc="-6" dirty="0" smtClean="0">
                <a:latin typeface="Calibri"/>
                <a:cs typeface="Calibri"/>
              </a:rPr>
              <a:t>containers and support users.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530" y="3781210"/>
            <a:ext cx="165127" cy="304799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dirty="0" smtClean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27430" y="3789680"/>
            <a:ext cx="7729798" cy="1031239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12700" marR="2073080">
              <a:lnSpc>
                <a:spcPts val="2685"/>
              </a:lnSpc>
            </a:pPr>
            <a:r>
              <a:rPr sz="2200" spc="-2" dirty="0" smtClean="0">
                <a:latin typeface="Calibri"/>
                <a:cs typeface="Calibri"/>
              </a:rPr>
              <a:t>This class is focused on the data science; not with </a:t>
            </a:r>
            <a:endParaRPr sz="2200">
              <a:latin typeface="Calibri"/>
              <a:cs typeface="Calibri"/>
            </a:endParaRPr>
          </a:p>
          <a:p>
            <a:pPr marL="12700" marR="2073080">
              <a:lnSpc>
                <a:spcPts val="2685"/>
              </a:lnSpc>
            </a:pPr>
            <a:r>
              <a:rPr sz="2200" spc="-11" dirty="0" smtClean="0">
                <a:latin typeface="Calibri"/>
                <a:cs typeface="Calibri"/>
              </a:rPr>
              <a:t>integration.</a:t>
            </a:r>
            <a:endParaRPr sz="2200">
              <a:latin typeface="Calibri"/>
              <a:cs typeface="Calibri"/>
            </a:endParaRPr>
          </a:p>
          <a:p>
            <a:pPr marL="3061018">
              <a:lnSpc>
                <a:spcPct val="101725"/>
              </a:lnSpc>
              <a:spcBef>
                <a:spcPts val="946"/>
              </a:spcBef>
            </a:pPr>
            <a:r>
              <a:rPr sz="1800" spc="-1" dirty="0" smtClean="0">
                <a:latin typeface="Calibri"/>
                <a:cs typeface="Calibri"/>
              </a:rPr>
              <a:t>See </a:t>
            </a:r>
            <a:r>
              <a:rPr sz="1800" spc="-1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http://dev2ops.org/2010/02/what-is-devops/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751" y="1159098"/>
            <a:ext cx="3457012" cy="2797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77752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4" dirty="0" smtClean="0">
                <a:solidFill>
                  <a:srgbClr val="FEB513"/>
                </a:solidFill>
                <a:latin typeface="Calibri"/>
                <a:cs typeface="Calibri"/>
              </a:rPr>
              <a:t>Not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8053" y="72643"/>
            <a:ext cx="166963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i="1" spc="-3" dirty="0" smtClean="0">
                <a:solidFill>
                  <a:srgbClr val="FEB513"/>
                </a:solidFill>
                <a:latin typeface="Calibri"/>
                <a:cs typeface="Calibri"/>
              </a:rPr>
              <a:t>covered</a:t>
            </a: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6683" y="72643"/>
            <a:ext cx="155676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security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4849" y="1221740"/>
            <a:ext cx="3967909" cy="1067815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This course is just an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905"/>
              </a:lnSpc>
              <a:spcBef>
                <a:spcPts val="16"/>
              </a:spcBef>
            </a:pPr>
            <a:r>
              <a:rPr sz="2400" spc="-7" dirty="0" smtClean="0">
                <a:latin typeface="Calibri"/>
                <a:cs typeface="Calibri"/>
              </a:rPr>
              <a:t>introduction course to prepare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05"/>
              </a:lnSpc>
            </a:pPr>
            <a:r>
              <a:rPr sz="2400" spc="-4" dirty="0" smtClean="0">
                <a:latin typeface="Calibri"/>
                <a:cs typeface="Calibri"/>
              </a:rPr>
              <a:t>you for the remaining 8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24849" y="2834132"/>
            <a:ext cx="3615743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Security is not covered at all.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2603429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3" dirty="0" smtClean="0">
                <a:latin typeface="Calibri"/>
                <a:cs typeface="Calibri"/>
              </a:rPr>
              <a:t>SOFT SKILLS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7771" y="4186471"/>
            <a:ext cx="7048500" cy="0"/>
          </a:xfrm>
          <a:custGeom>
            <a:avLst/>
            <a:gdLst/>
            <a:ahLst/>
            <a:cxnLst/>
            <a:rect l="l" t="t" r="r" b="b"/>
            <a:pathLst>
              <a:path w="7048500">
                <a:moveTo>
                  <a:pt x="0" y="0"/>
                </a:moveTo>
                <a:lnTo>
                  <a:pt x="7048500" y="0"/>
                </a:lnTo>
              </a:path>
            </a:pathLst>
          </a:custGeom>
          <a:ln w="13970">
            <a:solidFill>
              <a:srgbClr val="000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080" y="72643"/>
            <a:ext cx="4928763" cy="1052576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DS is more than Math and</a:t>
            </a:r>
            <a:endParaRPr sz="3600">
              <a:latin typeface="Calibri"/>
              <a:cs typeface="Calibri"/>
            </a:endParaRPr>
          </a:p>
          <a:p>
            <a:pPr marL="12700" marR="68579">
              <a:lnSpc>
                <a:spcPct val="101725"/>
              </a:lnSpc>
              <a:spcBef>
                <a:spcPts val="1331"/>
              </a:spcBef>
            </a:pPr>
            <a:r>
              <a:rPr sz="2400" spc="-4" dirty="0" smtClean="0">
                <a:latin typeface="Calibri"/>
                <a:cs typeface="Calibri"/>
              </a:rPr>
              <a:t>Human interaction in data science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0650" y="72643"/>
            <a:ext cx="1758077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2" dirty="0" smtClean="0">
                <a:solidFill>
                  <a:srgbClr val="FEB513"/>
                </a:solidFill>
                <a:latin typeface="Calibri"/>
                <a:cs typeface="Calibri"/>
              </a:rPr>
              <a:t>Software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1230788"/>
            <a:ext cx="177829" cy="1208023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16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48"/>
              </a:spcBef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980" y="1240027"/>
            <a:ext cx="3721998" cy="775208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 marR="4572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Discovering stakeholders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45"/>
              </a:spcBef>
            </a:pPr>
            <a:r>
              <a:rPr sz="2400" spc="-6" dirty="0" smtClean="0">
                <a:latin typeface="Calibri"/>
                <a:cs typeface="Calibri"/>
              </a:rPr>
              <a:t>Negotiating with data owners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2117852"/>
            <a:ext cx="126948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8" dirty="0" smtClean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2728" y="2117852"/>
            <a:ext cx="1614737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8" dirty="0" smtClean="0">
                <a:latin typeface="Calibri"/>
                <a:cs typeface="Calibri"/>
              </a:rPr>
              <a:t>engagement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42531" y="3963416"/>
            <a:ext cx="7114120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7" dirty="0" smtClean="0">
                <a:solidFill>
                  <a:srgbClr val="0000FE"/>
                </a:solidFill>
                <a:latin typeface="Calibri"/>
                <a:cs typeface="Calibri"/>
              </a:rPr>
              <a:t>https://hbr.org/2017/01/the-best-data-scientists-get-out-and-talk-to-people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491" y="72643"/>
            <a:ext cx="5314650" cy="1348232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43110">
              <a:lnSpc>
                <a:spcPts val="381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Iterating with customers</a:t>
            </a:r>
            <a:endParaRPr sz="3600">
              <a:latin typeface="Calibri"/>
              <a:cs typeface="Calibri"/>
            </a:endParaRPr>
          </a:p>
          <a:p>
            <a:pPr marL="67455">
              <a:lnSpc>
                <a:spcPts val="2590"/>
              </a:lnSpc>
              <a:spcBef>
                <a:spcPts val="1454"/>
              </a:spcBef>
            </a:pPr>
            <a:r>
              <a:rPr sz="2400" dirty="0" smtClean="0">
                <a:latin typeface="Calibri"/>
                <a:cs typeface="Calibri"/>
              </a:rPr>
              <a:t>As</a:t>
            </a:r>
            <a:r>
              <a:rPr sz="2400" spc="-4" dirty="0" smtClean="0">
                <a:latin typeface="Calibri"/>
                <a:cs typeface="Calibri"/>
              </a:rPr>
              <a:t> </a:t>
            </a:r>
            <a:r>
              <a:rPr sz="2400" spc="0" dirty="0" smtClean="0">
                <a:latin typeface="Calibri"/>
                <a:cs typeface="Calibri"/>
              </a:rPr>
              <a:t>a d</a:t>
            </a:r>
            <a:r>
              <a:rPr sz="2400" spc="-19" dirty="0" smtClean="0">
                <a:latin typeface="Calibri"/>
                <a:cs typeface="Calibri"/>
              </a:rPr>
              <a:t>a</a:t>
            </a:r>
            <a:r>
              <a:rPr sz="2400" spc="-3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a sci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-19" dirty="0" smtClean="0">
                <a:latin typeface="Calibri"/>
                <a:cs typeface="Calibri"/>
              </a:rPr>
              <a:t>n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i</a:t>
            </a:r>
            <a:r>
              <a:rPr sz="2400" spc="-29" dirty="0" smtClean="0">
                <a:latin typeface="Calibri"/>
                <a:cs typeface="Calibri"/>
              </a:rPr>
              <a:t>s</a:t>
            </a:r>
            <a:r>
              <a:rPr sz="2400" spc="-4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, </a:t>
            </a:r>
            <a:r>
              <a:rPr sz="2400" spc="-25" dirty="0" smtClean="0">
                <a:latin typeface="Calibri"/>
                <a:cs typeface="Calibri"/>
              </a:rPr>
              <a:t>y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u</a:t>
            </a:r>
            <a:r>
              <a:rPr sz="2400" spc="-4" dirty="0" smtClean="0">
                <a:latin typeface="Calibri"/>
                <a:cs typeface="Calibri"/>
              </a:rPr>
              <a:t>'</a:t>
            </a:r>
            <a:r>
              <a:rPr sz="2400" spc="0" dirty="0" smtClean="0">
                <a:latin typeface="Calibri"/>
                <a:cs typeface="Calibri"/>
              </a:rPr>
              <a:t>ll</a:t>
            </a:r>
            <a:r>
              <a:rPr sz="2400" spc="-4" dirty="0" smtClean="0">
                <a:latin typeface="Calibri"/>
                <a:cs typeface="Calibri"/>
              </a:rPr>
              <a:t> o</a:t>
            </a:r>
            <a:r>
              <a:rPr sz="2400" spc="4" dirty="0" smtClean="0">
                <a:latin typeface="Calibri"/>
                <a:cs typeface="Calibri"/>
              </a:rPr>
              <a:t>f</a:t>
            </a:r>
            <a:r>
              <a:rPr sz="2400" spc="-29" dirty="0" smtClean="0">
                <a:latin typeface="Calibri"/>
                <a:cs typeface="Calibri"/>
              </a:rPr>
              <a:t>t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n be </a:t>
            </a:r>
            <a:r>
              <a:rPr sz="2400" spc="-25" dirty="0" smtClean="0">
                <a:latin typeface="Calibri"/>
                <a:cs typeface="Calibri"/>
              </a:rPr>
              <a:t>w</a:t>
            </a:r>
            <a:r>
              <a:rPr sz="2400" spc="-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r</a:t>
            </a:r>
            <a:r>
              <a:rPr sz="2400" spc="-4" dirty="0" smtClean="0">
                <a:latin typeface="Calibri"/>
                <a:cs typeface="Calibri"/>
              </a:rPr>
              <a:t>k</a:t>
            </a:r>
            <a:r>
              <a:rPr sz="2400" spc="0" dirty="0" smtClean="0">
                <a:latin typeface="Calibri"/>
                <a:cs typeface="Calibri"/>
              </a:rPr>
              <a:t>ing </a:t>
            </a:r>
            <a:r>
              <a:rPr sz="2400" spc="-29" dirty="0" smtClean="0">
                <a:latin typeface="Calibri"/>
                <a:cs typeface="Calibri"/>
              </a:rPr>
              <a:t>y</a:t>
            </a:r>
            <a:r>
              <a:rPr sz="2400" spc="0" dirty="0" smtClean="0">
                <a:latin typeface="Calibri"/>
                <a:cs typeface="Calibri"/>
              </a:rPr>
              <a:t>o</a:t>
            </a:r>
            <a:r>
              <a:rPr sz="2400" spc="4" dirty="0" smtClean="0">
                <a:latin typeface="Calibri"/>
                <a:cs typeface="Calibri"/>
              </a:rPr>
              <a:t>u</a:t>
            </a:r>
            <a:r>
              <a:rPr sz="2400" spc="-39" dirty="0" smtClean="0">
                <a:latin typeface="Calibri"/>
                <a:cs typeface="Calibri"/>
              </a:rPr>
              <a:t>r</a:t>
            </a:r>
            <a:r>
              <a:rPr sz="2400" spc="0" dirty="0" smtClean="0">
                <a:latin typeface="Calibri"/>
                <a:cs typeface="Calibri"/>
              </a:rPr>
              <a:t>s</a:t>
            </a:r>
            <a:r>
              <a:rPr sz="2400" spc="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l</a:t>
            </a:r>
            <a:r>
              <a:rPr sz="2400" spc="-154" dirty="0" smtClean="0">
                <a:latin typeface="Calibri"/>
                <a:cs typeface="Calibri"/>
              </a:rPr>
              <a:t>f</a:t>
            </a:r>
            <a:r>
              <a:rPr sz="2400" spc="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347" y="752251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6296" y="761491"/>
            <a:ext cx="3026732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3" dirty="0" smtClean="0">
                <a:latin typeface="Calibri"/>
                <a:cs typeface="Calibri"/>
              </a:rPr>
              <a:t>for someone other than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347" y="1883060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247" y="1892300"/>
            <a:ext cx="6724732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Expect under-specified requirements from customers.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8234" y="1892300"/>
            <a:ext cx="968646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16" dirty="0" smtClean="0">
                <a:latin typeface="Calibri"/>
                <a:cs typeface="Calibri"/>
              </a:rPr>
              <a:t>Iterate.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347" y="2681636"/>
            <a:ext cx="177829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247" y="2690876"/>
            <a:ext cx="6727035" cy="662432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5" dirty="0" smtClean="0">
                <a:latin typeface="Calibri"/>
                <a:cs typeface="Calibri"/>
              </a:rPr>
              <a:t>Provide incomplete solutions rather than waiting until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615"/>
              </a:lnSpc>
              <a:spcBef>
                <a:spcPts val="2"/>
              </a:spcBef>
            </a:pPr>
            <a:r>
              <a:rPr sz="2400" spc="-4" dirty="0" smtClean="0">
                <a:latin typeface="Calibri"/>
                <a:cs typeface="Calibri"/>
              </a:rPr>
              <a:t>is perfect.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1348" y="2690876"/>
            <a:ext cx="1527168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the product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4347" y="3428492"/>
            <a:ext cx="7023199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https://en.wikipedia.org/wiki/Minimum_viable_product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491" y="38353"/>
            <a:ext cx="2952365" cy="546099"/>
          </a:xfrm>
          <a:prstGeom prst="rect">
            <a:avLst/>
          </a:prstGeom>
        </p:spPr>
        <p:txBody>
          <a:bodyPr wrap="square" lIns="0" tIns="27305" rIns="0" bIns="0" rtlCol="0">
            <a:noAutofit/>
          </a:bodyPr>
          <a:lstStyle/>
          <a:p>
            <a:pPr marL="12700">
              <a:lnSpc>
                <a:spcPts val="4300"/>
              </a:lnSpc>
            </a:pPr>
            <a:r>
              <a:rPr sz="4100" spc="-7" dirty="0" smtClean="0">
                <a:solidFill>
                  <a:srgbClr val="FEB513"/>
                </a:solidFill>
                <a:latin typeface="Calibri"/>
                <a:cs typeface="Calibri"/>
              </a:rPr>
              <a:t>Ground Rules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098" y="678943"/>
            <a:ext cx="8171220" cy="4291582"/>
          </a:xfrm>
          <a:prstGeom prst="rect">
            <a:avLst/>
          </a:prstGeom>
        </p:spPr>
        <p:txBody>
          <a:bodyPr wrap="square" lIns="0" tIns="11747" rIns="0" bIns="0" rtlCol="0">
            <a:noAutofit/>
          </a:bodyPr>
          <a:lstStyle/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12" dirty="0" smtClean="0">
                <a:latin typeface="Calibri"/>
                <a:cs typeface="Calibri"/>
              </a:rPr>
              <a:t>Schedule:</a:t>
            </a:r>
            <a:r>
              <a:rPr lang="en-US" sz="1400" spc="12" dirty="0" smtClean="0">
                <a:latin typeface="Calibri"/>
                <a:cs typeface="Calibri"/>
              </a:rPr>
              <a:t> </a:t>
            </a:r>
            <a:r>
              <a:rPr lang="en-US" sz="1400" spc="9" dirty="0">
                <a:cs typeface="Calibri"/>
              </a:rPr>
              <a:t>6:00 PM – 8:40, 10 minute break around </a:t>
            </a:r>
            <a:r>
              <a:rPr lang="en-US" sz="1400" spc="9" dirty="0" smtClean="0">
                <a:cs typeface="Calibri"/>
              </a:rPr>
              <a:t>7:20</a:t>
            </a:r>
            <a:endParaRPr lang="en-US" sz="1400" spc="9" dirty="0">
              <a:cs typeface="Calibri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Bathroom breaks at any time, no need to ask</a:t>
            </a:r>
            <a:endParaRPr lang="en-US" sz="1400" spc="9" dirty="0">
              <a:cs typeface="Calibri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Do your best to be punctual (start of class, break, end of class)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Raise your hand if you have a question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Don’t apologize for asking a question or not knowing something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The only dumb question is the one not asked…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Show respect to your fellow classmates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It is acceptable for you to </a:t>
            </a:r>
            <a:r>
              <a:rPr lang="en-US" sz="1400" b="1" spc="9" dirty="0" smtClean="0">
                <a:cs typeface="Calibri"/>
              </a:rPr>
              <a:t>occasionally</a:t>
            </a:r>
            <a:r>
              <a:rPr lang="en-US" sz="1400" spc="9" dirty="0" smtClean="0">
                <a:cs typeface="Calibri"/>
              </a:rPr>
              <a:t> not participate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Tell me if you cannot hear or understand me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Slides/course material presented during class will be provided after the lecture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 value your feedback</a:t>
            </a: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Direct, verbal, indirect, anonymous (question/comments on your desk)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spc="9" dirty="0" smtClean="0">
                <a:cs typeface="Calibri"/>
              </a:rPr>
              <a:t>If you have questions about grades, homework or assignments please reach out to the TA. </a:t>
            </a:r>
          </a:p>
          <a:p>
            <a:pPr marL="2984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1700" spc="9" dirty="0" smtClean="0">
              <a:cs typeface="Calibri"/>
            </a:endParaRPr>
          </a:p>
          <a:p>
            <a:pPr marL="12700">
              <a:lnSpc>
                <a:spcPts val="1850"/>
              </a:lnSpc>
            </a:pPr>
            <a:endParaRPr lang="en-US" sz="1700" spc="9" dirty="0" smtClean="0">
              <a:cs typeface="Calibri"/>
            </a:endParaRPr>
          </a:p>
          <a:p>
            <a:pPr marL="12700">
              <a:lnSpc>
                <a:spcPts val="1850"/>
              </a:lnSpc>
            </a:pPr>
            <a:endParaRPr lang="en-US" sz="1700" dirty="0">
              <a:cs typeface="Calibri"/>
            </a:endParaRPr>
          </a:p>
          <a:p>
            <a:pPr marL="12700">
              <a:lnSpc>
                <a:spcPts val="1850"/>
              </a:lnSpc>
            </a:pPr>
            <a:endParaRPr sz="17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398" y="4722681"/>
            <a:ext cx="177858" cy="241299"/>
          </a:xfrm>
          <a:prstGeom prst="rect">
            <a:avLst/>
          </a:prstGeom>
        </p:spPr>
        <p:txBody>
          <a:bodyPr wrap="square" lIns="0" tIns="11684" rIns="0" bIns="0" rtlCol="0">
            <a:noAutofit/>
          </a:bodyPr>
          <a:lstStyle/>
          <a:p>
            <a:pPr marL="12700">
              <a:lnSpc>
                <a:spcPts val="1839"/>
              </a:lnSpc>
            </a:pPr>
            <a:r>
              <a:rPr sz="1700" dirty="0" smtClean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41" y="2147157"/>
            <a:ext cx="2650479" cy="2642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08023" y="999236"/>
            <a:ext cx="1207303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5"/>
              </a:lnSpc>
              <a:spcBef>
                <a:spcPts val="24"/>
              </a:spcBef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  <a:p>
            <a:pPr marL="12700" marR="686">
              <a:lnSpc>
                <a:spcPts val="4290"/>
              </a:lnSpc>
            </a:pPr>
            <a:r>
              <a:rPr sz="3600" spc="-4" dirty="0" smtClean="0">
                <a:solidFill>
                  <a:srgbClr val="FEB513"/>
                </a:solidFill>
                <a:latin typeface="Calibri"/>
                <a:cs typeface="Calibri"/>
              </a:rPr>
              <a:t>When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3946" y="999236"/>
            <a:ext cx="483168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91" marR="45">
              <a:lnSpc>
                <a:spcPts val="3810"/>
              </a:lnSpc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  <a:p>
            <a:pPr marL="12791" marR="45">
              <a:lnSpc>
                <a:spcPts val="4295"/>
              </a:lnSpc>
              <a:spcBef>
                <a:spcPts val="24"/>
              </a:spcBef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0"/>
              </a:lnSpc>
            </a:pPr>
            <a:r>
              <a:rPr sz="3600" spc="-19" dirty="0" smtClean="0">
                <a:solidFill>
                  <a:srgbClr val="FEB513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487" y="999236"/>
            <a:ext cx="2870743" cy="1573783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12700" marR="68579">
              <a:lnSpc>
                <a:spcPts val="3810"/>
              </a:lnSpc>
            </a:pPr>
            <a:r>
              <a:rPr sz="3600" spc="-13" dirty="0" smtClean="0">
                <a:solidFill>
                  <a:srgbClr val="FEB513"/>
                </a:solidFill>
                <a:latin typeface="Calibri"/>
                <a:cs typeface="Calibri"/>
              </a:rPr>
              <a:t>persist,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295"/>
              </a:lnSpc>
              <a:spcBef>
                <a:spcPts val="24"/>
              </a:spcBef>
            </a:pPr>
            <a:r>
              <a:rPr sz="3600" spc="-8" dirty="0" smtClean="0">
                <a:solidFill>
                  <a:srgbClr val="FEB513"/>
                </a:solidFill>
                <a:latin typeface="Calibri"/>
                <a:cs typeface="Calibri"/>
              </a:rPr>
              <a:t>change course,</a:t>
            </a:r>
            <a:endParaRPr sz="3600">
              <a:latin typeface="Calibri"/>
              <a:cs typeface="Calibri"/>
            </a:endParaRPr>
          </a:p>
          <a:p>
            <a:pPr marL="12882" marR="68579">
              <a:lnSpc>
                <a:spcPts val="4290"/>
              </a:lnSpc>
            </a:pPr>
            <a:r>
              <a:rPr sz="3600" spc="-1" dirty="0" smtClean="0">
                <a:solidFill>
                  <a:srgbClr val="FEB513"/>
                </a:solidFill>
                <a:latin typeface="Calibri"/>
                <a:cs typeface="Calibri"/>
              </a:rPr>
              <a:t>seek help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5163" y="3305048"/>
            <a:ext cx="4807529" cy="902207"/>
          </a:xfrm>
          <a:prstGeom prst="rect">
            <a:avLst/>
          </a:prstGeom>
        </p:spPr>
        <p:txBody>
          <a:bodyPr wrap="square" lIns="0" tIns="15017" rIns="0" bIns="0" rtlCol="0">
            <a:noAutofit/>
          </a:bodyPr>
          <a:lstStyle/>
          <a:p>
            <a:pPr marL="12700">
              <a:lnSpc>
                <a:spcPts val="2365"/>
              </a:lnSpc>
            </a:pPr>
            <a:r>
              <a:rPr sz="2200" spc="-7" dirty="0" smtClean="0">
                <a:latin typeface="Calibri"/>
                <a:cs typeface="Calibri"/>
              </a:rPr>
              <a:t>Try attacking the challenge for 30 minutes</a:t>
            </a:r>
            <a:endParaRPr sz="2200">
              <a:latin typeface="Calibri"/>
              <a:cs typeface="Calibri"/>
            </a:endParaRPr>
          </a:p>
          <a:p>
            <a:pPr marL="12700" marR="7001">
              <a:lnSpc>
                <a:spcPts val="2685"/>
              </a:lnSpc>
              <a:spcBef>
                <a:spcPts val="286"/>
              </a:spcBef>
            </a:pPr>
            <a:r>
              <a:rPr sz="2200" spc="4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h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0" dirty="0" smtClean="0">
                <a:latin typeface="Calibri"/>
                <a:cs typeface="Calibri"/>
              </a:rPr>
              <a:t>n s</a:t>
            </a:r>
            <a:r>
              <a:rPr sz="2200" spc="4" dirty="0" smtClean="0">
                <a:latin typeface="Calibri"/>
                <a:cs typeface="Calibri"/>
              </a:rPr>
              <a:t>ee</a:t>
            </a:r>
            <a:r>
              <a:rPr sz="2200" spc="0" dirty="0" smtClean="0">
                <a:latin typeface="Calibri"/>
                <a:cs typeface="Calibri"/>
              </a:rPr>
              <a:t>k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-4" dirty="0" smtClean="0">
                <a:latin typeface="Calibri"/>
                <a:cs typeface="Calibri"/>
              </a:rPr>
              <a:t>h</a:t>
            </a:r>
            <a:r>
              <a:rPr sz="2200" spc="4" dirty="0" smtClean="0">
                <a:latin typeface="Calibri"/>
                <a:cs typeface="Calibri"/>
              </a:rPr>
              <a:t>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p 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r </a:t>
            </a:r>
            <a:r>
              <a:rPr sz="2200" spc="-4" dirty="0" smtClean="0">
                <a:latin typeface="Calibri"/>
                <a:cs typeface="Calibri"/>
              </a:rPr>
              <a:t>d</a:t>
            </a:r>
            <a:r>
              <a:rPr sz="2200" spc="0" dirty="0" smtClean="0">
                <a:latin typeface="Calibri"/>
                <a:cs typeface="Calibri"/>
              </a:rPr>
              <a:t>o</a:t>
            </a:r>
            <a:r>
              <a:rPr sz="2200" spc="4" dirty="0" smtClean="0">
                <a:latin typeface="Calibri"/>
                <a:cs typeface="Calibri"/>
              </a:rPr>
              <a:t> </a:t>
            </a:r>
            <a:r>
              <a:rPr sz="2200" spc="0" dirty="0" smtClean="0">
                <a:latin typeface="Calibri"/>
                <a:cs typeface="Calibri"/>
              </a:rPr>
              <a:t>s</a:t>
            </a:r>
            <a:r>
              <a:rPr sz="2200" spc="4" dirty="0" smtClean="0">
                <a:latin typeface="Calibri"/>
                <a:cs typeface="Calibri"/>
              </a:rPr>
              <a:t>om</a:t>
            </a:r>
            <a:r>
              <a:rPr sz="2200" spc="-4" dirty="0" smtClean="0">
                <a:latin typeface="Calibri"/>
                <a:cs typeface="Calibri"/>
              </a:rPr>
              <a:t>e</a:t>
            </a:r>
            <a:r>
              <a:rPr sz="2200" spc="0" dirty="0" smtClean="0">
                <a:latin typeface="Calibri"/>
                <a:cs typeface="Calibri"/>
              </a:rPr>
              <a:t>t</a:t>
            </a:r>
            <a:r>
              <a:rPr sz="2200" spc="-4" dirty="0" smtClean="0">
                <a:latin typeface="Calibri"/>
                <a:cs typeface="Calibri"/>
              </a:rPr>
              <a:t>hin</a:t>
            </a:r>
            <a:r>
              <a:rPr sz="2200" spc="0" dirty="0" smtClean="0">
                <a:latin typeface="Calibri"/>
                <a:cs typeface="Calibri"/>
              </a:rPr>
              <a:t>g</a:t>
            </a:r>
            <a:r>
              <a:rPr sz="2200" spc="4" dirty="0" smtClean="0">
                <a:latin typeface="Calibri"/>
                <a:cs typeface="Calibri"/>
              </a:rPr>
              <a:t> e</a:t>
            </a:r>
            <a:r>
              <a:rPr sz="2200" spc="-4" dirty="0" smtClean="0">
                <a:latin typeface="Calibri"/>
                <a:cs typeface="Calibri"/>
              </a:rPr>
              <a:t>l</a:t>
            </a:r>
            <a:r>
              <a:rPr sz="2200" spc="0" dirty="0" smtClean="0">
                <a:latin typeface="Calibri"/>
                <a:cs typeface="Calibri"/>
              </a:rPr>
              <a:t>se</a:t>
            </a:r>
            <a:r>
              <a:rPr sz="2200" spc="9" dirty="0" smtClean="0">
                <a:latin typeface="Calibri"/>
                <a:cs typeface="Calibri"/>
              </a:rPr>
              <a:t> </a:t>
            </a:r>
            <a:r>
              <a:rPr sz="2200" spc="-44" dirty="0" smtClean="0">
                <a:latin typeface="Calibri"/>
                <a:cs typeface="Calibri"/>
              </a:rPr>
              <a:t>f</a:t>
            </a:r>
            <a:r>
              <a:rPr sz="2200" spc="4" dirty="0" smtClean="0">
                <a:latin typeface="Calibri"/>
                <a:cs typeface="Calibri"/>
              </a:rPr>
              <a:t>o</a:t>
            </a:r>
            <a:r>
              <a:rPr sz="2200" spc="0" dirty="0" smtClean="0">
                <a:latin typeface="Calibri"/>
                <a:cs typeface="Calibri"/>
              </a:rPr>
              <a:t>r a </a:t>
            </a:r>
            <a:endParaRPr sz="2200">
              <a:latin typeface="Calibri"/>
              <a:cs typeface="Calibri"/>
            </a:endParaRPr>
          </a:p>
          <a:p>
            <a:pPr marL="12700" marR="7001">
              <a:lnSpc>
                <a:spcPts val="2685"/>
              </a:lnSpc>
            </a:pPr>
            <a:r>
              <a:rPr sz="2200" spc="-2" dirty="0" smtClean="0">
                <a:latin typeface="Calibri"/>
                <a:cs typeface="Calibri"/>
              </a:rPr>
              <a:t>while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85163" y="4554728"/>
            <a:ext cx="3820906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https://en.wikipedia.org/wiki/Pomodoro_Technique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080" y="72643"/>
            <a:ext cx="4925112" cy="1633220"/>
          </a:xfrm>
          <a:prstGeom prst="rect">
            <a:avLst/>
          </a:prstGeom>
        </p:spPr>
        <p:txBody>
          <a:bodyPr wrap="square" lIns="0" tIns="24193" rIns="0" bIns="0" rtlCol="0">
            <a:noAutofit/>
          </a:bodyPr>
          <a:lstStyle/>
          <a:p>
            <a:pPr marL="22111">
              <a:lnSpc>
                <a:spcPts val="3810"/>
              </a:lnSpc>
            </a:pPr>
            <a:r>
              <a:rPr sz="3600" spc="-3" dirty="0" smtClean="0">
                <a:solidFill>
                  <a:srgbClr val="FEB513"/>
                </a:solidFill>
                <a:latin typeface="Calibri"/>
                <a:cs typeface="Calibri"/>
              </a:rPr>
              <a:t>Pro-tip when seeking help</a:t>
            </a:r>
            <a:endParaRPr sz="3600">
              <a:latin typeface="Calibri"/>
              <a:cs typeface="Calibri"/>
            </a:endParaRPr>
          </a:p>
          <a:p>
            <a:pPr marL="12700" marR="815332">
              <a:lnSpc>
                <a:spcPts val="2590"/>
              </a:lnSpc>
              <a:spcBef>
                <a:spcPts val="1238"/>
              </a:spcBef>
            </a:pPr>
            <a:r>
              <a:rPr sz="1800" spc="-6" dirty="0" smtClean="0">
                <a:latin typeface="Calibri"/>
                <a:cs typeface="Calibri"/>
              </a:rPr>
              <a:t>How to ask well-formed questions: </a:t>
            </a:r>
            <a:r>
              <a:rPr sz="1800" u="heavy" spc="-6" dirty="0" smtClean="0">
                <a:solidFill>
                  <a:srgbClr val="0000FE"/>
                </a:solidFill>
                <a:latin typeface="Calibri"/>
                <a:cs typeface="Calibri"/>
              </a:rPr>
              <a:t>https://stackoverflow.com/help/how-to-ask</a:t>
            </a:r>
            <a:r>
              <a:rPr sz="1800" spc="-6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spc="-6" dirty="0" smtClean="0">
                <a:latin typeface="Calibri"/>
                <a:cs typeface="Calibri"/>
              </a:rPr>
              <a:t>[Intentional sidetrack to StackOverflow.]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2113280"/>
            <a:ext cx="2285746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1" dirty="0" smtClean="0">
                <a:latin typeface="Calibri"/>
                <a:cs typeface="Calibri"/>
              </a:rPr>
              <a:t>Ask technical questions: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080" y="2423342"/>
            <a:ext cx="139722" cy="583183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980" y="2430272"/>
            <a:ext cx="6252667" cy="583183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i="1" spc="0" dirty="0" smtClean="0">
                <a:latin typeface="Calibri"/>
                <a:cs typeface="Calibri"/>
              </a:rPr>
              <a:t>Poor</a:t>
            </a:r>
            <a:r>
              <a:rPr sz="1800" spc="0" dirty="0" smtClean="0">
                <a:latin typeface="Calibri"/>
                <a:cs typeface="Calibri"/>
              </a:rPr>
              <a:t>: "I don't understand Python dictionaries" (--&gt; online tutorials)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1725"/>
              </a:lnSpc>
              <a:spcBef>
                <a:spcPts val="297"/>
              </a:spcBef>
            </a:pPr>
            <a:r>
              <a:rPr sz="1800" i="1" spc="-3" dirty="0" smtClean="0">
                <a:latin typeface="Calibri"/>
                <a:cs typeface="Calibri"/>
              </a:rPr>
              <a:t>Better</a:t>
            </a:r>
            <a:r>
              <a:rPr sz="1800" spc="-3" dirty="0" smtClean="0">
                <a:latin typeface="Calibri"/>
                <a:cs typeface="Calibri"/>
              </a:rPr>
              <a:t>: "When is it appropriate to use a key-value pair?"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080" y="3413942"/>
            <a:ext cx="139722" cy="583184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5980" y="3420872"/>
            <a:ext cx="7573484" cy="113182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i="1" spc="-1" dirty="0" smtClean="0">
                <a:latin typeface="Calibri"/>
                <a:cs typeface="Calibri"/>
              </a:rPr>
              <a:t>Poor</a:t>
            </a:r>
            <a:r>
              <a:rPr sz="1800" spc="-1" dirty="0" smtClean="0">
                <a:latin typeface="Calibri"/>
                <a:cs typeface="Calibri"/>
              </a:rPr>
              <a:t>: If I submitted this assignment as is, what score would I get?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99995"/>
              </a:lnSpc>
              <a:spcBef>
                <a:spcPts val="327"/>
              </a:spcBef>
            </a:pPr>
            <a:r>
              <a:rPr sz="1800" i="1" spc="-4" dirty="0" smtClean="0">
                <a:latin typeface="Calibri"/>
                <a:cs typeface="Calibri"/>
              </a:rPr>
              <a:t>Be</a:t>
            </a:r>
            <a:r>
              <a:rPr sz="1800" i="1" spc="-19" dirty="0" smtClean="0">
                <a:latin typeface="Calibri"/>
                <a:cs typeface="Calibri"/>
              </a:rPr>
              <a:t>tt</a:t>
            </a:r>
            <a:r>
              <a:rPr sz="1800" i="1" spc="4" dirty="0" smtClean="0">
                <a:latin typeface="Calibri"/>
                <a:cs typeface="Calibri"/>
              </a:rPr>
              <a:t>e</a:t>
            </a:r>
            <a:r>
              <a:rPr sz="1800" i="1" spc="-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: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I am</a:t>
            </a:r>
            <a:r>
              <a:rPr sz="1800" spc="4" dirty="0" smtClean="0">
                <a:latin typeface="Calibri"/>
                <a:cs typeface="Calibri"/>
              </a:rPr>
              <a:t> p</a:t>
            </a:r>
            <a:r>
              <a:rPr sz="1800" spc="0" dirty="0" smtClean="0">
                <a:latin typeface="Calibri"/>
                <a:cs typeface="Calibri"/>
              </a:rPr>
              <a:t>la</a:t>
            </a:r>
            <a:r>
              <a:rPr sz="1800" spc="4" dirty="0" smtClean="0">
                <a:latin typeface="Calibri"/>
                <a:cs typeface="Calibri"/>
              </a:rPr>
              <a:t>nn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ub</a:t>
            </a:r>
            <a:r>
              <a:rPr sz="1800" spc="0" dirty="0" smtClean="0">
                <a:latin typeface="Calibri"/>
                <a:cs typeface="Calibri"/>
              </a:rPr>
              <a:t>mit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ss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gn</a:t>
            </a:r>
            <a:r>
              <a:rPr sz="1800" spc="0" dirty="0" smtClean="0">
                <a:latin typeface="Calibri"/>
                <a:cs typeface="Calibri"/>
              </a:rPr>
              <a:t>m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bu</a:t>
            </a:r>
            <a:r>
              <a:rPr sz="1800" spc="0" dirty="0" smtClean="0">
                <a:latin typeface="Calibri"/>
                <a:cs typeface="Calibri"/>
              </a:rPr>
              <a:t>t c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-4" dirty="0" smtClean="0">
                <a:latin typeface="Calibri"/>
                <a:cs typeface="Calibri"/>
              </a:rPr>
              <a:t>r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ly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e'</a:t>
            </a:r>
            <a:r>
              <a:rPr sz="1800" spc="0" dirty="0" smtClean="0">
                <a:latin typeface="Calibri"/>
                <a:cs typeface="Calibri"/>
              </a:rPr>
              <a:t>s an 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or in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ll. 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'</a:t>
            </a:r>
            <a:r>
              <a:rPr sz="1800" spc="-14" dirty="0" smtClean="0">
                <a:latin typeface="Calibri"/>
                <a:cs typeface="Calibri"/>
              </a:rPr>
              <a:t>v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he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li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bu</a:t>
            </a:r>
            <a:r>
              <a:rPr sz="1800" spc="0" dirty="0" smtClean="0">
                <a:latin typeface="Calibri"/>
                <a:cs typeface="Calibri"/>
              </a:rPr>
              <a:t>t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't fi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y 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e</a:t>
            </a:r>
            <a:r>
              <a:rPr sz="1800" spc="-44" dirty="0" smtClean="0">
                <a:latin typeface="Calibri"/>
                <a:cs typeface="Calibri"/>
              </a:rPr>
              <a:t>f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en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e 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or m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ss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. </a:t>
            </a:r>
            <a:r>
              <a:rPr sz="1800" spc="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an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ou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p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o</a:t>
            </a:r>
            <a:r>
              <a:rPr sz="1800" spc="0" dirty="0" smtClean="0">
                <a:latin typeface="Calibri"/>
                <a:cs typeface="Calibri"/>
              </a:rPr>
              <a:t>vi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4" dirty="0" smtClean="0">
                <a:latin typeface="Calibri"/>
                <a:cs typeface="Calibri"/>
              </a:rPr>
              <a:t>e?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79703"/>
            <a:ext cx="3630167" cy="3800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98512" y="785875"/>
            <a:ext cx="4224814" cy="1547876"/>
          </a:xfrm>
          <a:prstGeom prst="rect">
            <a:avLst/>
          </a:prstGeom>
        </p:spPr>
        <p:txBody>
          <a:bodyPr wrap="square" lIns="0" tIns="21558" rIns="0" bIns="0" rtlCol="0">
            <a:noAutofit/>
          </a:bodyPr>
          <a:lstStyle/>
          <a:p>
            <a:pPr marL="12700" algn="just">
              <a:lnSpc>
                <a:spcPts val="3395"/>
              </a:lnSpc>
            </a:pPr>
            <a:r>
              <a:rPr sz="3200" spc="0" dirty="0" smtClean="0">
                <a:latin typeface="Calibri"/>
                <a:cs typeface="Calibri"/>
              </a:rPr>
              <a:t>Emotions in Data Science</a:t>
            </a:r>
            <a:endParaRPr sz="3200">
              <a:latin typeface="Calibri"/>
              <a:cs typeface="Calibri"/>
            </a:endParaRPr>
          </a:p>
          <a:p>
            <a:pPr marL="74096" marR="18735" algn="just">
              <a:lnSpc>
                <a:spcPct val="99487"/>
              </a:lnSpc>
              <a:spcBef>
                <a:spcPts val="2121"/>
              </a:spcBef>
            </a:pPr>
            <a:r>
              <a:rPr sz="1800" spc="-2" dirty="0" smtClean="0">
                <a:latin typeface="Calibri"/>
                <a:cs typeface="Calibri"/>
              </a:rPr>
              <a:t>As a data scientist, most of your time will be spent in a desert of uncertainty, frustration, and doubt.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7009" y="1527230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009" y="2734238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909" y="2741168"/>
            <a:ext cx="4361849" cy="134518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There will be rare short-lived</a:t>
            </a:r>
            <a:endParaRPr sz="1800">
              <a:latin typeface="Calibri"/>
              <a:cs typeface="Calibri"/>
            </a:endParaRPr>
          </a:p>
          <a:p>
            <a:pPr marL="12700" marR="29157">
              <a:lnSpc>
                <a:spcPts val="2090"/>
              </a:lnSpc>
              <a:spcBef>
                <a:spcPts val="6"/>
              </a:spcBef>
            </a:pPr>
            <a:r>
              <a:rPr sz="1800" spc="-6" dirty="0" smtClean="0">
                <a:latin typeface="Calibri"/>
                <a:cs typeface="Calibri"/>
              </a:rPr>
              <a:t>interspersed spikes of excitement 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99487"/>
              </a:lnSpc>
            </a:pP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pp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ne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s </a:t>
            </a:r>
            <a:r>
              <a:rPr sz="1800" spc="4" dirty="0" smtClean="0">
                <a:latin typeface="Calibri"/>
                <a:cs typeface="Calibri"/>
              </a:rPr>
              <a:t>du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19" dirty="0" smtClean="0">
                <a:latin typeface="Calibri"/>
                <a:cs typeface="Calibri"/>
              </a:rPr>
              <a:t>v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s li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set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al</a:t>
            </a:r>
            <a:r>
              <a:rPr sz="1800" spc="4" dirty="0" smtClean="0">
                <a:latin typeface="Calibri"/>
                <a:cs typeface="Calibri"/>
              </a:rPr>
              <a:t>y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ic,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 n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w 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l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or </a:t>
            </a:r>
            <a:r>
              <a:rPr sz="1800" spc="4" dirty="0" smtClean="0">
                <a:latin typeface="Calibri"/>
                <a:cs typeface="Calibri"/>
              </a:rPr>
              <a:t>be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b</a:t>
            </a:r>
            <a:r>
              <a:rPr sz="1800" spc="0" dirty="0" smtClean="0">
                <a:latin typeface="Calibri"/>
                <a:cs typeface="Calibri"/>
              </a:rPr>
              <a:t>y a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st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64" dirty="0" smtClean="0">
                <a:latin typeface="Calibri"/>
                <a:cs typeface="Calibri"/>
              </a:rPr>
              <a:t>k</a:t>
            </a:r>
            <a:r>
              <a:rPr sz="1800" spc="4" dirty="0" smtClean="0">
                <a:latin typeface="Calibri"/>
                <a:cs typeface="Calibri"/>
              </a:rPr>
              <a:t>eh</a:t>
            </a:r>
            <a:r>
              <a:rPr sz="1800" spc="0" dirty="0" smtClean="0">
                <a:latin typeface="Calibri"/>
                <a:cs typeface="Calibri"/>
              </a:rPr>
              <a:t>ol</a:t>
            </a:r>
            <a:r>
              <a:rPr sz="1800" spc="4" dirty="0" smtClean="0">
                <a:latin typeface="Calibri"/>
                <a:cs typeface="Calibri"/>
              </a:rPr>
              <a:t>de</a:t>
            </a:r>
            <a:r>
              <a:rPr sz="1800" spc="-18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17009" y="4493768"/>
            <a:ext cx="4540945" cy="507999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3" dirty="0" smtClean="0">
                <a:latin typeface="Calibri"/>
                <a:cs typeface="Calibri"/>
              </a:rPr>
              <a:t>This experience is normal and does not go away.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1725"/>
              </a:lnSpc>
              <a:spcBef>
                <a:spcPts val="182"/>
              </a:spcBef>
            </a:pPr>
            <a:r>
              <a:rPr sz="1400" i="1" spc="-20" dirty="0" smtClean="0">
                <a:latin typeface="Calibri"/>
                <a:cs typeface="Calibri"/>
              </a:rPr>
              <a:t>See also the psychology of slot machines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2491" y="72643"/>
            <a:ext cx="3882390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6" dirty="0" smtClean="0">
                <a:solidFill>
                  <a:srgbClr val="FEB513"/>
                </a:solidFill>
                <a:latin typeface="Calibri"/>
                <a:cs typeface="Calibri"/>
              </a:rPr>
              <a:t>Reading Suggestions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" y="793495"/>
            <a:ext cx="233215" cy="583184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dirty="0" smtClean="0">
                <a:latin typeface="Calibri"/>
                <a:cs typeface="Calibri"/>
              </a:rPr>
              <a:t>1.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97"/>
              </a:spcBef>
            </a:pPr>
            <a:r>
              <a:rPr sz="1800" dirty="0" smtClean="0">
                <a:latin typeface="Calibri"/>
                <a:cs typeface="Calibri"/>
              </a:rPr>
              <a:t>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160" y="793495"/>
            <a:ext cx="2274425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50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years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of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data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160" y="1122679"/>
            <a:ext cx="3436468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Very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Short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History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Of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Data</a:t>
            </a:r>
            <a:r>
              <a:rPr sz="1800" u="heavy" spc="-37" dirty="0" smtClean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9402" y="1573784"/>
            <a:ext cx="1682177" cy="203199"/>
          </a:xfrm>
          <a:prstGeom prst="rect">
            <a:avLst/>
          </a:prstGeom>
        </p:spPr>
        <p:txBody>
          <a:bodyPr wrap="square" lIns="0" tIns="9779" rIns="0" bIns="0" rtlCol="0">
            <a:noAutofit/>
          </a:bodyPr>
          <a:lstStyle/>
          <a:p>
            <a:pPr marL="12700">
              <a:lnSpc>
                <a:spcPts val="1540"/>
              </a:lnSpc>
            </a:pPr>
            <a:r>
              <a:rPr sz="1400" spc="-20" dirty="0" smtClean="0">
                <a:latin typeface="Calibri"/>
                <a:cs typeface="Calibri"/>
              </a:rPr>
              <a:t>Action: Read, write, tell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071" y="2418080"/>
            <a:ext cx="4218696" cy="2116835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 marR="29157">
              <a:lnSpc>
                <a:spcPts val="1955"/>
              </a:lnSpc>
            </a:pPr>
            <a:r>
              <a:rPr sz="1800" b="1" spc="-3" dirty="0" smtClean="0">
                <a:latin typeface="Calibri"/>
                <a:cs typeface="Calibri"/>
              </a:rPr>
              <a:t>News and blogs</a:t>
            </a:r>
            <a:endParaRPr sz="1800">
              <a:latin typeface="Calibri"/>
              <a:cs typeface="Calibri"/>
            </a:endParaRPr>
          </a:p>
          <a:p>
            <a:pPr marL="469900" marR="29157">
              <a:lnSpc>
                <a:spcPts val="2110"/>
              </a:lnSpc>
              <a:spcBef>
                <a:spcPts val="7"/>
              </a:spcBef>
            </a:pPr>
            <a:r>
              <a:rPr sz="1800" u="heavy" spc="-7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800" u="heavy" spc="-7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/www.kdnuggets.com/</a:t>
            </a:r>
            <a:endParaRPr sz="1800">
              <a:latin typeface="Calibri"/>
              <a:cs typeface="Calibri"/>
            </a:endParaRPr>
          </a:p>
          <a:p>
            <a:pPr marL="469900" marR="29157">
              <a:lnSpc>
                <a:spcPts val="2185"/>
              </a:lnSpc>
              <a:spcBef>
                <a:spcPts val="3"/>
              </a:spcBef>
            </a:pPr>
            <a:r>
              <a:rPr sz="1800" u="heavy" spc="-13" dirty="0" smtClean="0">
                <a:solidFill>
                  <a:srgbClr val="0000FE"/>
                </a:solidFill>
                <a:latin typeface="Calibri"/>
                <a:cs typeface="Calibri"/>
              </a:rPr>
              <a:t>https://news.ycombinator.com/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99995"/>
              </a:lnSpc>
            </a:pP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://h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ac</a:t>
            </a:r>
            <a:r>
              <a:rPr sz="1800" u="heavy" spc="-64" dirty="0" smtClean="0">
                <a:solidFill>
                  <a:srgbClr val="0000FE"/>
                </a:solidFill>
                <a:latin typeface="Calibri"/>
                <a:cs typeface="Calibri"/>
              </a:rPr>
              <a:t>k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n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oo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n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om/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u="heavy" spc="9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ww</a:t>
            </a:r>
            <a:r>
              <a:rPr sz="1800" u="heavy" spc="-1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w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.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edd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it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om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/d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ci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en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8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ps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://d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-25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li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x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i</a:t>
            </a:r>
            <a:r>
              <a:rPr sz="1800" u="heavy" spc="-184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om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/n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w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l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2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8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800" u="heavy" spc="-34" dirty="0" smtClean="0">
                <a:solidFill>
                  <a:srgbClr val="0000FE"/>
                </a:solidFill>
                <a:latin typeface="Calibri"/>
                <a:cs typeface="Calibri"/>
              </a:rPr>
              <a:t>r</a:t>
            </a:r>
            <a:r>
              <a:rPr sz="18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8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8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p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s: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//in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id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bi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g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d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a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m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spc="0" dirty="0" smtClean="0">
                <a:solidFill>
                  <a:srgbClr val="0000FE"/>
                </a:solidFill>
                <a:latin typeface="Calibri"/>
                <a:cs typeface="Calibri"/>
              </a:rPr>
              <a:t> 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h</a:t>
            </a:r>
            <a:r>
              <a:rPr sz="1600" u="heavy" spc="-19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t</a:t>
            </a:r>
            <a:r>
              <a:rPr sz="1600" u="heavy" spc="-9" dirty="0" smtClean="0">
                <a:solidFill>
                  <a:srgbClr val="0000FE"/>
                </a:solidFill>
                <a:latin typeface="Calibri"/>
                <a:cs typeface="Calibri"/>
              </a:rPr>
              <a:t>p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s: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u="heavy" spc="-34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ai</a:t>
            </a:r>
            <a:r>
              <a:rPr sz="1600" u="heavy" spc="14" dirty="0" smtClean="0">
                <a:solidFill>
                  <a:srgbClr val="0000FE"/>
                </a:solidFill>
                <a:latin typeface="Calibri"/>
                <a:cs typeface="Calibri"/>
              </a:rPr>
              <a:t>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g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gl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e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bl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g.</a:t>
            </a:r>
            <a:r>
              <a:rPr sz="1600" u="heavy" spc="-14" dirty="0" smtClean="0">
                <a:solidFill>
                  <a:srgbClr val="0000FE"/>
                </a:solidFill>
                <a:latin typeface="Calibri"/>
                <a:cs typeface="Calibri"/>
              </a:rPr>
              <a:t>c</a:t>
            </a:r>
            <a:r>
              <a:rPr sz="1600" u="heavy" spc="4" dirty="0" smtClean="0">
                <a:solidFill>
                  <a:srgbClr val="0000FE"/>
                </a:solidFill>
                <a:latin typeface="Calibri"/>
                <a:cs typeface="Calibri"/>
              </a:rPr>
              <a:t>o</a:t>
            </a:r>
            <a:r>
              <a:rPr sz="16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m</a:t>
            </a:r>
            <a:r>
              <a:rPr sz="1600" u="heavy" spc="0" dirty="0" smtClean="0">
                <a:solidFill>
                  <a:srgbClr val="0000FE"/>
                </a:solidFill>
                <a:latin typeface="Calibri"/>
                <a:cs typeface="Calibri"/>
              </a:rPr>
              <a:t>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3539" y="844803"/>
            <a:ext cx="524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84851" y="844803"/>
            <a:ext cx="518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927112" y="844803"/>
            <a:ext cx="524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390559" y="844803"/>
            <a:ext cx="523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044130" y="1173988"/>
            <a:ext cx="519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513223" y="1173988"/>
            <a:ext cx="521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67286" y="1173988"/>
            <a:ext cx="520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79576" y="1173988"/>
            <a:ext cx="521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51666" y="1173988"/>
            <a:ext cx="5306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36600" y="1173988"/>
            <a:ext cx="525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390" y="69595"/>
            <a:ext cx="4440632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Some Online Resources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530" y="844870"/>
            <a:ext cx="120668" cy="215900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430" y="850645"/>
            <a:ext cx="744044" cy="215900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spc="0" dirty="0" smtClean="0">
                <a:latin typeface="Calibri"/>
                <a:cs typeface="Calibri"/>
              </a:rPr>
              <a:t>Meetups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730" y="1122239"/>
            <a:ext cx="159922" cy="761492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03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59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7480" y="1128014"/>
            <a:ext cx="4009446" cy="761492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 marR="28575">
              <a:lnSpc>
                <a:spcPts val="1645"/>
              </a:lnSpc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5"/>
              </a:rPr>
              <a:t>/www.meetup.com/topics/data-science/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197"/>
              </a:spcBef>
            </a:pPr>
            <a:r>
              <a:rPr sz="1500" u="heavy" spc="-8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8" dirty="0" smtClean="0">
                <a:solidFill>
                  <a:srgbClr val="0000FE"/>
                </a:solidFill>
                <a:latin typeface="Calibri"/>
                <a:cs typeface="Calibri"/>
                <a:hlinkClick r:id="rId6"/>
              </a:rPr>
              <a:t>/www.meetup.com/DataWorks/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350"/>
              </a:spcBef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  <a:hlinkClick r:id="rId7"/>
              </a:rPr>
              <a:t>/www.meetup.com/Statistical-Seminars-DC/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530" y="1956998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30" y="1963928"/>
            <a:ext cx="686422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Others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730" y="2265239"/>
            <a:ext cx="159922" cy="496316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98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480" y="2271014"/>
            <a:ext cx="6340297" cy="496315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 marR="28575">
              <a:lnSpc>
                <a:spcPts val="1645"/>
              </a:lnSpc>
            </a:pPr>
            <a:r>
              <a:rPr sz="1500" spc="-5" dirty="0" smtClean="0">
                <a:latin typeface="Calibri"/>
                <a:cs typeface="Calibri"/>
              </a:rPr>
              <a:t>Salaries: </a:t>
            </a:r>
            <a:r>
              <a:rPr sz="1500" u="heavy" spc="-5" dirty="0" smtClean="0">
                <a:solidFill>
                  <a:srgbClr val="0000FE"/>
                </a:solidFill>
                <a:latin typeface="Calibri"/>
                <a:cs typeface="Calibri"/>
              </a:rPr>
              <a:t>https:/</a:t>
            </a:r>
            <a:r>
              <a:rPr sz="1500" u="heavy" spc="-5" dirty="0" smtClean="0">
                <a:solidFill>
                  <a:srgbClr val="0000FE"/>
                </a:solidFill>
                <a:latin typeface="Calibri"/>
                <a:cs typeface="Calibri"/>
                <a:hlinkClick r:id="rId8"/>
              </a:rPr>
              <a:t>/www.burtchworks.com/category/salary/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92"/>
              </a:spcBef>
            </a:pPr>
            <a:r>
              <a:rPr sz="1500" spc="-3" dirty="0" smtClean="0">
                <a:latin typeface="Calibri"/>
                <a:cs typeface="Calibri"/>
              </a:rPr>
              <a:t>A weekly social data project in R: </a:t>
            </a:r>
            <a:r>
              <a:rPr sz="1500" u="heavy" spc="-3" dirty="0" smtClean="0">
                <a:solidFill>
                  <a:srgbClr val="0000FE"/>
                </a:solidFill>
                <a:latin typeface="Calibri"/>
                <a:cs typeface="Calibri"/>
              </a:rPr>
              <a:t>https://github.com/rfordatascience/tidytuesday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530" y="3112190"/>
            <a:ext cx="139722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30" y="3119120"/>
            <a:ext cx="2087004" cy="254000"/>
          </a:xfrm>
          <a:prstGeom prst="rect">
            <a:avLst/>
          </a:prstGeom>
        </p:spPr>
        <p:txBody>
          <a:bodyPr wrap="square" lIns="0" tIns="12414" rIns="0" bIns="0" rtlCol="0">
            <a:noAutofit/>
          </a:bodyPr>
          <a:lstStyle/>
          <a:p>
            <a:pPr marL="12700">
              <a:lnSpc>
                <a:spcPts val="1955"/>
              </a:lnSpc>
            </a:pPr>
            <a:r>
              <a:rPr sz="1800" spc="-4" dirty="0" smtClean="0">
                <a:latin typeface="Calibri"/>
                <a:cs typeface="Calibri"/>
              </a:rPr>
              <a:t>Datasets to work 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1730" y="3420431"/>
            <a:ext cx="159922" cy="764539"/>
          </a:xfrm>
          <a:prstGeom prst="rect">
            <a:avLst/>
          </a:prstGeom>
        </p:spPr>
        <p:txBody>
          <a:bodyPr wrap="square" lIns="0" tIns="10382" rIns="0" bIns="0" rtlCol="0">
            <a:noAutofit/>
          </a:bodyPr>
          <a:lstStyle/>
          <a:p>
            <a:pPr marL="12700">
              <a:lnSpc>
                <a:spcPts val="1635"/>
              </a:lnSpc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98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5"/>
              </a:spcBef>
            </a:pPr>
            <a:r>
              <a:rPr sz="1500" dirty="0" smtClean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27480" y="3426206"/>
            <a:ext cx="3456063" cy="764539"/>
          </a:xfrm>
          <a:prstGeom prst="rect">
            <a:avLst/>
          </a:prstGeom>
        </p:spPr>
        <p:txBody>
          <a:bodyPr wrap="square" lIns="0" tIns="10445" rIns="0" bIns="0" rtlCol="0">
            <a:noAutofit/>
          </a:bodyPr>
          <a:lstStyle/>
          <a:p>
            <a:pPr marL="12700">
              <a:lnSpc>
                <a:spcPts val="1645"/>
              </a:lnSpc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https://datasetsearch.research.google.com/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292"/>
              </a:spcBef>
            </a:pPr>
            <a:r>
              <a:rPr sz="1500" u="heavy" spc="-6" dirty="0" smtClean="0">
                <a:solidFill>
                  <a:srgbClr val="0000FE"/>
                </a:solidFill>
                <a:latin typeface="Calibri"/>
                <a:cs typeface="Calibri"/>
              </a:rPr>
              <a:t>https://datacatalog.worldbank.org/</a:t>
            </a:r>
            <a:endParaRPr sz="1500">
              <a:latin typeface="Calibri"/>
              <a:cs typeface="Calibri"/>
            </a:endParaRPr>
          </a:p>
          <a:p>
            <a:pPr marL="12700" marR="28575">
              <a:lnSpc>
                <a:spcPct val="101725"/>
              </a:lnSpc>
              <a:spcBef>
                <a:spcPts val="280"/>
              </a:spcBef>
            </a:pPr>
            <a:r>
              <a:rPr sz="1500" u="heavy" spc="-4" dirty="0" smtClean="0">
                <a:solidFill>
                  <a:srgbClr val="0000FE"/>
                </a:solidFill>
                <a:latin typeface="Calibri"/>
                <a:cs typeface="Calibri"/>
              </a:rPr>
              <a:t>https://opendata.maryland.gov/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491" y="72643"/>
            <a:ext cx="416659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5" dirty="0" smtClean="0">
                <a:solidFill>
                  <a:srgbClr val="FEB513"/>
                </a:solidFill>
                <a:latin typeface="Calibri"/>
                <a:cs typeface="Calibri"/>
              </a:rPr>
              <a:t>Ground Rules (Cont…)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664507"/>
            <a:ext cx="8610600" cy="4324097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469900" indent="-457200">
              <a:lnSpc>
                <a:spcPts val="2985"/>
              </a:lnSpc>
              <a:buFont typeface="Arial" panose="020B0604020202020204" pitchFamily="34" charset="0"/>
              <a:buChar char="•"/>
            </a:pPr>
            <a:r>
              <a:rPr sz="2000" spc="-3" dirty="0" smtClean="0">
                <a:latin typeface="Calibri"/>
                <a:cs typeface="Calibri"/>
              </a:rPr>
              <a:t>Please email me in advance if you are going to miss</a:t>
            </a:r>
            <a:r>
              <a:rPr lang="en-US" sz="2000" spc="-3" dirty="0" smtClean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class</a:t>
            </a:r>
            <a:endParaRPr sz="2000" dirty="0">
              <a:latin typeface="Calibri"/>
              <a:cs typeface="Calibri"/>
            </a:endParaRPr>
          </a:p>
          <a:p>
            <a:pPr marL="469900" marR="84538" indent="-457200">
              <a:lnSpc>
                <a:spcPts val="3417"/>
              </a:lnSpc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sz="2000" spc="-6" dirty="0" smtClean="0">
                <a:latin typeface="Calibri"/>
                <a:cs typeface="Calibri"/>
              </a:rPr>
              <a:t>If you have COVID symptoms, please do not come to </a:t>
            </a:r>
            <a:r>
              <a:rPr sz="2000" spc="-3" dirty="0" smtClean="0">
                <a:latin typeface="Calibri"/>
                <a:cs typeface="Calibri"/>
              </a:rPr>
              <a:t>class, email me (I will share my screen via BB Ultra) </a:t>
            </a:r>
            <a:endParaRPr sz="2000" dirty="0">
              <a:latin typeface="Calibri"/>
              <a:cs typeface="Calibri"/>
            </a:endParaRPr>
          </a:p>
          <a:p>
            <a:pPr marL="469900" marR="84538" indent="-457200">
              <a:lnSpc>
                <a:spcPts val="3417"/>
              </a:lnSpc>
              <a:spcBef>
                <a:spcPts val="276"/>
              </a:spcBef>
              <a:buFont typeface="Arial" panose="020B0604020202020204" pitchFamily="34" charset="0"/>
              <a:buChar char="•"/>
            </a:pPr>
            <a:r>
              <a:rPr sz="2000" spc="-4" dirty="0" smtClean="0">
                <a:latin typeface="Calibri"/>
                <a:cs typeface="Calibri"/>
              </a:rPr>
              <a:t>Discussions on HWs are more than welcome</a:t>
            </a:r>
            <a:r>
              <a:rPr lang="en-US" sz="2000" spc="-4" dirty="0" smtClean="0">
                <a:latin typeface="Calibri"/>
                <a:cs typeface="Calibri"/>
              </a:rPr>
              <a:t>. Please feel free to discuss using the BB forum.</a:t>
            </a:r>
          </a:p>
          <a:p>
            <a:pPr marL="469900" marR="84538" indent="-457200">
              <a:lnSpc>
                <a:spcPts val="3417"/>
              </a:lnSpc>
              <a:spcBef>
                <a:spcPts val="276"/>
              </a:spcBef>
              <a:buFont typeface="Arial" panose="020B0604020202020204" pitchFamily="34" charset="0"/>
              <a:buChar char="•"/>
            </a:pPr>
            <a:r>
              <a:rPr lang="en-US" sz="2000" spc="-4" dirty="0" smtClean="0">
                <a:latin typeface="Calibri"/>
                <a:cs typeface="Calibri"/>
              </a:rPr>
              <a:t>C</a:t>
            </a:r>
            <a:r>
              <a:rPr sz="2000" spc="-4" dirty="0" smtClean="0">
                <a:latin typeface="Calibri"/>
                <a:cs typeface="Calibri"/>
              </a:rPr>
              <a:t>ode</a:t>
            </a:r>
            <a:r>
              <a:rPr lang="en-US" sz="2000" spc="-4" dirty="0" smtClean="0">
                <a:latin typeface="Calibri"/>
                <a:cs typeface="Calibri"/>
              </a:rPr>
              <a:t> </a:t>
            </a:r>
            <a:r>
              <a:rPr sz="2000" spc="-2" dirty="0" smtClean="0">
                <a:latin typeface="Calibri"/>
                <a:cs typeface="Calibri"/>
              </a:rPr>
              <a:t>sharing, copy+paste+modify is not acceptable</a:t>
            </a:r>
            <a:endParaRPr lang="en-US" sz="2000" dirty="0">
              <a:latin typeface="Calibri"/>
              <a:cs typeface="Calibri"/>
            </a:endParaRPr>
          </a:p>
          <a:p>
            <a:pPr marL="927100" marR="53340" lvl="1" indent="-457200">
              <a:lnSpc>
                <a:spcPts val="3180"/>
              </a:lnSpc>
              <a:spcBef>
                <a:spcPts val="435"/>
              </a:spcBef>
              <a:buFont typeface="Arial" panose="020B0604020202020204" pitchFamily="34" charset="0"/>
              <a:buChar char="•"/>
            </a:pPr>
            <a:r>
              <a:rPr sz="2000" spc="-7" dirty="0" smtClean="0">
                <a:latin typeface="Calibri"/>
                <a:cs typeface="Calibri"/>
              </a:rPr>
              <a:t>First catch: 0 without explanation</a:t>
            </a:r>
            <a:endParaRPr lang="en-US" sz="2000" dirty="0">
              <a:latin typeface="Calibri"/>
              <a:cs typeface="Calibri"/>
            </a:endParaRPr>
          </a:p>
          <a:p>
            <a:pPr marL="927100" marR="53340" lvl="1" indent="-457200">
              <a:lnSpc>
                <a:spcPts val="3180"/>
              </a:lnSpc>
              <a:spcBef>
                <a:spcPts val="435"/>
              </a:spcBef>
              <a:buFont typeface="Arial" panose="020B0604020202020204" pitchFamily="34" charset="0"/>
              <a:buChar char="•"/>
            </a:pPr>
            <a:r>
              <a:rPr sz="2000" spc="-5" dirty="0" smtClean="0">
                <a:latin typeface="Calibri"/>
                <a:cs typeface="Calibri"/>
              </a:rPr>
              <a:t>Second catch: F without explanation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491" y="72643"/>
            <a:ext cx="416659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5" dirty="0" smtClean="0">
                <a:solidFill>
                  <a:srgbClr val="FEB513"/>
                </a:solidFill>
                <a:latin typeface="Calibri"/>
                <a:cs typeface="Calibri"/>
              </a:rPr>
              <a:t>Ground Rules (Cont…)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" y="811782"/>
            <a:ext cx="8458199" cy="3969767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469900" marR="47761" indent="-45720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sz="2400" spc="-3" dirty="0" smtClean="0">
                <a:latin typeface="Calibri"/>
                <a:cs typeface="Calibri"/>
              </a:rPr>
              <a:t>Please submit your HWs via Blackboard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03"/>
              </a:spcBef>
              <a:buFont typeface="Arial" panose="020B0604020202020204" pitchFamily="34" charset="0"/>
              <a:buChar char="•"/>
            </a:pPr>
            <a:r>
              <a:rPr sz="2400" spc="-200" dirty="0" smtClean="0">
                <a:latin typeface="Calibri"/>
                <a:cs typeface="Calibri"/>
              </a:rPr>
              <a:t>Y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0" dirty="0" smtClean="0">
                <a:latin typeface="Calibri"/>
                <a:cs typeface="Calibri"/>
              </a:rPr>
              <a:t>u </a:t>
            </a:r>
            <a:r>
              <a:rPr sz="2400" spc="4" dirty="0" smtClean="0">
                <a:latin typeface="Calibri"/>
                <a:cs typeface="Calibri"/>
              </a:rPr>
              <a:t>wil</a:t>
            </a:r>
            <a:r>
              <a:rPr sz="2400" spc="0" dirty="0" smtClean="0">
                <a:latin typeface="Calibri"/>
                <a:cs typeface="Calibri"/>
              </a:rPr>
              <a:t>l </a:t>
            </a:r>
            <a:r>
              <a:rPr sz="2400" spc="-4" dirty="0" smtClean="0">
                <a:latin typeface="Calibri"/>
                <a:cs typeface="Calibri"/>
              </a:rPr>
              <a:t>nee</a:t>
            </a:r>
            <a:r>
              <a:rPr sz="2400" spc="0" dirty="0" smtClean="0">
                <a:latin typeface="Calibri"/>
                <a:cs typeface="Calibri"/>
              </a:rPr>
              <a:t>d </a:t>
            </a:r>
            <a:r>
              <a:rPr sz="2400" spc="-19" dirty="0" smtClean="0">
                <a:latin typeface="Calibri"/>
                <a:cs typeface="Calibri"/>
              </a:rPr>
              <a:t>t</a:t>
            </a:r>
            <a:r>
              <a:rPr sz="2400" spc="0" dirty="0" smtClean="0">
                <a:latin typeface="Calibri"/>
                <a:cs typeface="Calibri"/>
              </a:rPr>
              <a:t>o </a:t>
            </a:r>
            <a:r>
              <a:rPr sz="2400" spc="-4" dirty="0" smtClean="0">
                <a:latin typeface="Calibri"/>
                <a:cs typeface="Calibri"/>
              </a:rPr>
              <a:t>s</a:t>
            </a:r>
            <a:r>
              <a:rPr sz="2400" spc="-39" dirty="0" smtClean="0">
                <a:latin typeface="Calibri"/>
                <a:cs typeface="Calibri"/>
              </a:rPr>
              <a:t>a</a:t>
            </a:r>
            <a:r>
              <a:rPr sz="2400" spc="-25" dirty="0" smtClean="0">
                <a:latin typeface="Calibri"/>
                <a:cs typeface="Calibri"/>
              </a:rPr>
              <a:t>v</a:t>
            </a:r>
            <a:r>
              <a:rPr sz="2400" spc="0" dirty="0" smtClean="0">
                <a:latin typeface="Calibri"/>
                <a:cs typeface="Calibri"/>
              </a:rPr>
              <a:t>e</a:t>
            </a:r>
            <a:r>
              <a:rPr sz="2400" spc="-4" dirty="0" smtClean="0">
                <a:latin typeface="Calibri"/>
                <a:cs typeface="Calibri"/>
              </a:rPr>
              <a:t> </a:t>
            </a:r>
            <a:r>
              <a:rPr sz="2400" spc="-29" dirty="0" smtClean="0">
                <a:latin typeface="Calibri"/>
                <a:cs typeface="Calibri"/>
              </a:rPr>
              <a:t>y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-4" dirty="0" smtClean="0">
                <a:latin typeface="Calibri"/>
                <a:cs typeface="Calibri"/>
              </a:rPr>
              <a:t>u</a:t>
            </a:r>
            <a:r>
              <a:rPr sz="2400" spc="0" dirty="0" smtClean="0">
                <a:latin typeface="Calibri"/>
                <a:cs typeface="Calibri"/>
              </a:rPr>
              <a:t>r</a:t>
            </a:r>
            <a:r>
              <a:rPr lang="en-US" sz="2400" spc="0" dirty="0" smtClean="0">
                <a:latin typeface="Calibri"/>
                <a:cs typeface="Calibri"/>
              </a:rPr>
              <a:t> work</a:t>
            </a:r>
            <a:r>
              <a:rPr sz="2400" spc="4" dirty="0" smtClean="0">
                <a:latin typeface="Calibri"/>
                <a:cs typeface="Calibri"/>
              </a:rPr>
              <a:t> a</a:t>
            </a:r>
            <a:r>
              <a:rPr sz="2400" spc="0" dirty="0" smtClean="0">
                <a:latin typeface="Calibri"/>
                <a:cs typeface="Calibri"/>
              </a:rPr>
              <a:t>s a </a:t>
            </a:r>
            <a:r>
              <a:rPr sz="2400" spc="4" dirty="0" smtClean="0">
                <a:latin typeface="Calibri"/>
                <a:cs typeface="Calibri"/>
              </a:rPr>
              <a:t>j</a:t>
            </a:r>
            <a:r>
              <a:rPr sz="2400" spc="-4" dirty="0" smtClean="0">
                <a:latin typeface="Calibri"/>
                <a:cs typeface="Calibri"/>
              </a:rPr>
              <a:t>u</a:t>
            </a:r>
            <a:r>
              <a:rPr sz="2400" spc="-14" dirty="0" smtClean="0">
                <a:latin typeface="Calibri"/>
                <a:cs typeface="Calibri"/>
              </a:rPr>
              <a:t>p</a:t>
            </a:r>
            <a:r>
              <a:rPr sz="2400" spc="9" dirty="0" smtClean="0">
                <a:latin typeface="Calibri"/>
                <a:cs typeface="Calibri"/>
              </a:rPr>
              <a:t>y</a:t>
            </a:r>
            <a:r>
              <a:rPr sz="2400" spc="-25" dirty="0" smtClean="0">
                <a:latin typeface="Calibri"/>
                <a:cs typeface="Calibri"/>
              </a:rPr>
              <a:t>t</a:t>
            </a:r>
            <a:r>
              <a:rPr sz="2400" spc="-4" dirty="0" smtClean="0">
                <a:latin typeface="Calibri"/>
                <a:cs typeface="Calibri"/>
              </a:rPr>
              <a:t>e</a:t>
            </a:r>
            <a:r>
              <a:rPr sz="2400" spc="0" dirty="0" smtClean="0">
                <a:latin typeface="Calibri"/>
                <a:cs typeface="Calibri"/>
              </a:rPr>
              <a:t>r </a:t>
            </a:r>
            <a:r>
              <a:rPr sz="2400" spc="-4" dirty="0" smtClean="0">
                <a:latin typeface="Calibri"/>
                <a:cs typeface="Calibri"/>
              </a:rPr>
              <a:t>n</a:t>
            </a:r>
            <a:r>
              <a:rPr sz="2400" spc="4" dirty="0" smtClean="0">
                <a:latin typeface="Calibri"/>
                <a:cs typeface="Calibri"/>
              </a:rPr>
              <a:t>o</a:t>
            </a:r>
            <a:r>
              <a:rPr sz="2400" spc="-25" dirty="0" smtClean="0">
                <a:latin typeface="Calibri"/>
                <a:cs typeface="Calibri"/>
              </a:rPr>
              <a:t>t</a:t>
            </a:r>
            <a:r>
              <a:rPr sz="2400" spc="-4" dirty="0" smtClean="0">
                <a:latin typeface="Calibri"/>
                <a:cs typeface="Calibri"/>
              </a:rPr>
              <a:t>eb</a:t>
            </a:r>
            <a:r>
              <a:rPr sz="2400" spc="4" dirty="0" smtClean="0">
                <a:latin typeface="Calibri"/>
                <a:cs typeface="Calibri"/>
              </a:rPr>
              <a:t>oo</a:t>
            </a:r>
            <a:r>
              <a:rPr sz="2400" spc="0" dirty="0" smtClean="0">
                <a:latin typeface="Calibri"/>
                <a:cs typeface="Calibri"/>
              </a:rPr>
              <a:t>k 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71"/>
              </a:spcBef>
              <a:buFont typeface="Arial" panose="020B0604020202020204" pitchFamily="34" charset="0"/>
              <a:buChar char="•"/>
            </a:pPr>
            <a:r>
              <a:rPr sz="2400" spc="-1" dirty="0" smtClean="0">
                <a:latin typeface="Calibri"/>
                <a:cs typeface="Calibri"/>
              </a:rPr>
              <a:t>The notebook has to be in a working condition 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ts val="3173"/>
              </a:lnSpc>
              <a:spcBef>
                <a:spcPts val="571"/>
              </a:spcBef>
              <a:buFont typeface="Arial" panose="020B0604020202020204" pitchFamily="34" charset="0"/>
              <a:buChar char="•"/>
            </a:pPr>
            <a:r>
              <a:rPr sz="2400" spc="-4" dirty="0" smtClean="0">
                <a:latin typeface="Calibri"/>
                <a:cs typeface="Calibri"/>
              </a:rPr>
              <a:t>The grader will do “Restart the kernel and run all</a:t>
            </a:r>
            <a:r>
              <a:rPr lang="en-US" sz="2400" spc="-4" dirty="0" smtClean="0">
                <a:latin typeface="Calibri"/>
                <a:cs typeface="Calibri"/>
              </a:rPr>
              <a:t> cells” if </a:t>
            </a:r>
            <a:r>
              <a:rPr sz="2400" spc="-7" dirty="0" smtClean="0">
                <a:latin typeface="Calibri"/>
                <a:cs typeface="Calibri"/>
              </a:rPr>
              <a:t>there is an error, </a:t>
            </a:r>
            <a:r>
              <a:rPr lang="en-US" sz="2400" spc="-7" dirty="0" smtClean="0">
                <a:latin typeface="Calibri"/>
                <a:cs typeface="Calibri"/>
              </a:rPr>
              <a:t>t</a:t>
            </a:r>
            <a:r>
              <a:rPr sz="2400" spc="-7" dirty="0" smtClean="0">
                <a:latin typeface="Calibri"/>
                <a:cs typeface="Calibri"/>
              </a:rPr>
              <a:t>he</a:t>
            </a:r>
            <a:r>
              <a:rPr lang="en-US" sz="2400" spc="-7" dirty="0" smtClean="0">
                <a:latin typeface="Calibri"/>
                <a:cs typeface="Calibri"/>
              </a:rPr>
              <a:t>y</a:t>
            </a:r>
            <a:r>
              <a:rPr sz="2400" spc="-7" dirty="0" smtClean="0">
                <a:latin typeface="Calibri"/>
                <a:cs typeface="Calibri"/>
              </a:rPr>
              <a:t> will not continue grading</a:t>
            </a:r>
            <a:endParaRPr lang="en-US" sz="2400" spc="-7" dirty="0" smtClean="0">
              <a:latin typeface="Calibri"/>
              <a:cs typeface="Calibri"/>
            </a:endParaRPr>
          </a:p>
          <a:p>
            <a:pPr marL="469900" indent="-45720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US" sz="2400" spc="-2" dirty="0">
                <a:cs typeface="Calibri"/>
              </a:rPr>
              <a:t>The name of the file should be in the following </a:t>
            </a:r>
            <a:r>
              <a:rPr lang="en-US" sz="2400" spc="-2" dirty="0" smtClean="0">
                <a:cs typeface="Calibri"/>
              </a:rPr>
              <a:t>format: </a:t>
            </a:r>
            <a:r>
              <a:rPr lang="en-US" sz="2400" spc="-8" dirty="0" err="1" smtClean="0">
                <a:cs typeface="Calibri"/>
              </a:rPr>
              <a:t>Lastname_HWXY.ipynb</a:t>
            </a:r>
            <a:r>
              <a:rPr lang="en-US" sz="2400" spc="-8" dirty="0">
                <a:cs typeface="Calibri"/>
              </a:rPr>
              <a:t>, e.g. Corbin_HW01.ipynb</a:t>
            </a:r>
            <a:endParaRPr lang="en-US" sz="2400" dirty="0">
              <a:cs typeface="Calibri"/>
            </a:endParaRPr>
          </a:p>
          <a:p>
            <a:pPr marL="469900" marR="49529" indent="-457200">
              <a:lnSpc>
                <a:spcPct val="101725"/>
              </a:lnSpc>
              <a:spcBef>
                <a:spcPts val="522"/>
              </a:spcBef>
              <a:buFont typeface="Arial" panose="020B0604020202020204" pitchFamily="34" charset="0"/>
              <a:buChar char="•"/>
            </a:pPr>
            <a:r>
              <a:rPr lang="en-US" sz="2400" spc="-6" dirty="0">
                <a:cs typeface="Calibri"/>
              </a:rPr>
              <a:t>Late HWs will not be </a:t>
            </a:r>
            <a:r>
              <a:rPr lang="en-US" sz="2400" spc="-6" dirty="0" smtClean="0">
                <a:cs typeface="Calibri"/>
              </a:rPr>
              <a:t>accepted (unless due to dire situations)</a:t>
            </a:r>
            <a:endParaRPr lang="en-US" sz="2400" dirty="0">
              <a:cs typeface="Calibri"/>
            </a:endParaRPr>
          </a:p>
          <a:p>
            <a:pPr marL="12700" marR="47761">
              <a:lnSpc>
                <a:spcPts val="2630"/>
              </a:lnSpc>
              <a:spcBef>
                <a:spcPts val="702"/>
              </a:spcBef>
            </a:pPr>
            <a:endParaRPr sz="2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40" y="3113024"/>
            <a:ext cx="7295266" cy="1306575"/>
          </a:xfrm>
          <a:prstGeom prst="rect">
            <a:avLst/>
          </a:prstGeom>
        </p:spPr>
        <p:txBody>
          <a:bodyPr wrap="square" lIns="0" tIns="17653" rIns="0" bIns="0" rtlCol="0">
            <a:noAutofit/>
          </a:bodyPr>
          <a:lstStyle/>
          <a:p>
            <a:pPr marL="12700">
              <a:lnSpc>
                <a:spcPts val="2780"/>
              </a:lnSpc>
            </a:pP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7897" y="2030498"/>
            <a:ext cx="2146300" cy="284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491" y="72643"/>
            <a:ext cx="4136128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6" dirty="0" smtClean="0">
                <a:solidFill>
                  <a:srgbClr val="FEB513"/>
                </a:solidFill>
                <a:latin typeface="Calibri"/>
                <a:cs typeface="Calibri"/>
              </a:rPr>
              <a:t>Schedule and Grading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768999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40" y="779779"/>
            <a:ext cx="6886724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3" dirty="0" smtClean="0">
                <a:latin typeface="Calibri"/>
                <a:cs typeface="Calibri"/>
              </a:rPr>
              <a:t>Note that our syllabus and weekly schedule are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40" y="1160779"/>
            <a:ext cx="3010683" cy="762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15" dirty="0" smtClean="0">
                <a:latin typeface="Calibri"/>
                <a:cs typeface="Calibri"/>
              </a:rPr>
              <a:t>totally tentative. We</a:t>
            </a:r>
            <a:endParaRPr sz="2800">
              <a:latin typeface="Calibri"/>
              <a:cs typeface="Calibri"/>
            </a:endParaRPr>
          </a:p>
          <a:p>
            <a:pPr marL="12700" marR="53340">
              <a:lnSpc>
                <a:spcPts val="3000"/>
              </a:lnSpc>
              <a:spcBef>
                <a:spcPts val="0"/>
              </a:spcBef>
            </a:pPr>
            <a:r>
              <a:rPr sz="2800" spc="-8" dirty="0" smtClean="0">
                <a:latin typeface="Calibri"/>
                <a:cs typeface="Calibri"/>
              </a:rPr>
              <a:t>remove, add, 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1021" y="1160779"/>
            <a:ext cx="913710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5" dirty="0" smtClean="0">
                <a:latin typeface="Calibri"/>
                <a:cs typeface="Calibri"/>
              </a:rPr>
              <a:t>might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6905" y="1160779"/>
            <a:ext cx="945014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dirty="0" smtClean="0">
                <a:latin typeface="Calibri"/>
                <a:cs typeface="Calibri"/>
              </a:rPr>
              <a:t>speed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4650" y="1160779"/>
            <a:ext cx="542126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3" dirty="0" smtClean="0">
                <a:latin typeface="Calibri"/>
                <a:cs typeface="Calibri"/>
              </a:rPr>
              <a:t>up,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9181" y="1160779"/>
            <a:ext cx="739567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2" dirty="0" smtClean="0">
                <a:latin typeface="Calibri"/>
                <a:cs typeface="Calibri"/>
              </a:rPr>
              <a:t>slow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0785" y="1160779"/>
            <a:ext cx="982075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dirty="0" smtClean="0">
                <a:latin typeface="Calibri"/>
                <a:cs typeface="Calibri"/>
              </a:rPr>
              <a:t>down,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472832"/>
            <a:ext cx="203234" cy="38100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 dirty="0" smtClean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40" y="2483611"/>
            <a:ext cx="2609155" cy="381000"/>
          </a:xfrm>
          <a:prstGeom prst="rect">
            <a:avLst/>
          </a:prstGeom>
        </p:spPr>
        <p:txBody>
          <a:bodyPr wrap="square" lIns="0" tIns="18954" rIns="0" bIns="0" rtlCol="0">
            <a:noAutofit/>
          </a:bodyPr>
          <a:lstStyle/>
          <a:p>
            <a:pPr marL="12700">
              <a:lnSpc>
                <a:spcPts val="2985"/>
              </a:lnSpc>
            </a:pPr>
            <a:r>
              <a:rPr sz="2800" spc="-25" dirty="0" smtClean="0">
                <a:latin typeface="Calibri"/>
                <a:cs typeface="Calibri"/>
              </a:rPr>
              <a:t>Tentative Grading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40" y="2931572"/>
            <a:ext cx="240635" cy="1537208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02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60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30"/>
              </a:spcBef>
            </a:pPr>
            <a:r>
              <a:rPr sz="2400" dirty="0" smtClean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890" y="2940812"/>
            <a:ext cx="2187871" cy="330200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spc="-9" dirty="0" smtClean="0">
                <a:latin typeface="Calibri"/>
                <a:cs typeface="Calibri"/>
              </a:rPr>
              <a:t>Attendance (5 %)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8890" y="3346196"/>
            <a:ext cx="225603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00">
              <a:lnSpc>
                <a:spcPts val="2570"/>
              </a:lnSpc>
            </a:pPr>
            <a:r>
              <a:rPr sz="2400" dirty="0" smtClean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"/>
              </a:spcBef>
            </a:pPr>
            <a:r>
              <a:rPr sz="2400" dirty="0" smtClean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260"/>
              </a:spcBef>
            </a:pPr>
            <a:r>
              <a:rPr sz="2400" dirty="0" smtClean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01150" y="3346196"/>
            <a:ext cx="2213444" cy="1131824"/>
          </a:xfrm>
          <a:prstGeom prst="rect">
            <a:avLst/>
          </a:prstGeom>
        </p:spPr>
        <p:txBody>
          <a:bodyPr wrap="square" lIns="0" tIns="16319" rIns="0" bIns="0" rtlCol="0">
            <a:noAutofit/>
          </a:bodyPr>
          <a:lstStyle/>
          <a:p>
            <a:pPr marL="12760" marR="45720">
              <a:lnSpc>
                <a:spcPts val="2570"/>
              </a:lnSpc>
            </a:pPr>
            <a:r>
              <a:rPr sz="2400" spc="-4" dirty="0" smtClean="0">
                <a:latin typeface="Calibri"/>
                <a:cs typeface="Calibri"/>
              </a:rPr>
              <a:t>Quizzes (9%)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"/>
              </a:spcBef>
            </a:pPr>
            <a:r>
              <a:rPr sz="2400" spc="-4" dirty="0" smtClean="0">
                <a:latin typeface="Calibri"/>
                <a:cs typeface="Calibri"/>
              </a:rPr>
              <a:t>Homework (56%)</a:t>
            </a:r>
            <a:endParaRPr sz="2400">
              <a:latin typeface="Calibri"/>
              <a:cs typeface="Calibri"/>
            </a:endParaRPr>
          </a:p>
          <a:p>
            <a:pPr marL="12760" marR="45720">
              <a:lnSpc>
                <a:spcPct val="101725"/>
              </a:lnSpc>
              <a:spcBef>
                <a:spcPts val="260"/>
              </a:spcBef>
            </a:pPr>
            <a:r>
              <a:rPr sz="2400" spc="-4" dirty="0" smtClean="0">
                <a:latin typeface="Calibri"/>
                <a:cs typeface="Calibri"/>
              </a:rPr>
              <a:t>Projects (30%)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0811"/>
            <a:ext cx="9143999" cy="281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2503" y="119794"/>
            <a:ext cx="2486041" cy="572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01053" y="3413251"/>
            <a:ext cx="5191953" cy="533400"/>
          </a:xfrm>
          <a:prstGeom prst="rect">
            <a:avLst/>
          </a:prstGeom>
        </p:spPr>
        <p:txBody>
          <a:bodyPr wrap="square" lIns="0" tIns="26670" rIns="0" bIns="0" rtlCol="0">
            <a:noAutofit/>
          </a:bodyPr>
          <a:lstStyle/>
          <a:p>
            <a:pPr marL="12700">
              <a:lnSpc>
                <a:spcPts val="4200"/>
              </a:lnSpc>
            </a:pPr>
            <a:r>
              <a:rPr sz="4000" b="1" spc="-50" dirty="0" smtClean="0">
                <a:solidFill>
                  <a:srgbClr val="FCB412"/>
                </a:solidFill>
                <a:latin typeface="Calibri"/>
                <a:cs typeface="Calibri"/>
              </a:rPr>
              <a:t>WHAT IS DATA SCIENCE?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0949" y="824248"/>
            <a:ext cx="4419539" cy="4074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169386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7" dirty="0" smtClean="0">
                <a:solidFill>
                  <a:srgbClr val="FEB513"/>
                </a:solidFill>
                <a:latin typeface="Calibri"/>
                <a:cs typeface="Calibri"/>
              </a:rPr>
              <a:t>What is Data Science?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39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7318" y="60510"/>
            <a:ext cx="2072158" cy="477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9918" y="3901057"/>
            <a:ext cx="1224080" cy="12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819150"/>
            <a:ext cx="7848600" cy="403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2491" y="72643"/>
            <a:ext cx="4574109" cy="482600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sz="3600" spc="-11" dirty="0" smtClean="0">
                <a:solidFill>
                  <a:srgbClr val="FEB513"/>
                </a:solidFill>
                <a:latin typeface="Calibri"/>
                <a:cs typeface="Calibri"/>
              </a:rPr>
              <a:t>Interest on Data Science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1717</Words>
  <Application>Microsoft Office PowerPoint</Application>
  <PresentationFormat>On-screen Show (16:9)</PresentationFormat>
  <Paragraphs>353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Luckhardt, Samantha (BCIT)</dc:creator>
  <cp:lastModifiedBy>Luckhardt, Samantha (BCIT)</cp:lastModifiedBy>
  <cp:revision>12</cp:revision>
  <dcterms:modified xsi:type="dcterms:W3CDTF">2022-09-12T18:26:18Z</dcterms:modified>
</cp:coreProperties>
</file>